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329" r:id="rId4"/>
    <p:sldId id="293" r:id="rId5"/>
    <p:sldId id="294" r:id="rId6"/>
    <p:sldId id="288" r:id="rId7"/>
    <p:sldId id="320" r:id="rId8"/>
    <p:sldId id="321" r:id="rId9"/>
    <p:sldId id="322" r:id="rId10"/>
    <p:sldId id="323" r:id="rId11"/>
    <p:sldId id="303" r:id="rId12"/>
    <p:sldId id="327" r:id="rId13"/>
    <p:sldId id="328" r:id="rId14"/>
    <p:sldId id="309" r:id="rId15"/>
    <p:sldId id="311" r:id="rId16"/>
    <p:sldId id="310" r:id="rId17"/>
    <p:sldId id="304" r:id="rId18"/>
    <p:sldId id="305" r:id="rId19"/>
    <p:sldId id="307" r:id="rId20"/>
    <p:sldId id="265" r:id="rId21"/>
    <p:sldId id="266" r:id="rId22"/>
    <p:sldId id="267" r:id="rId23"/>
    <p:sldId id="268" r:id="rId24"/>
    <p:sldId id="269" r:id="rId25"/>
    <p:sldId id="271" r:id="rId26"/>
    <p:sldId id="272" r:id="rId27"/>
    <p:sldId id="274" r:id="rId28"/>
    <p:sldId id="308" r:id="rId29"/>
    <p:sldId id="286" r:id="rId30"/>
    <p:sldId id="28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493E"/>
    <a:srgbClr val="F069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36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2C2F15-84A7-4E49-8492-231566241212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BBEA7712-34AD-4BD7-95E4-6AFF5FD4BF04}">
      <dgm:prSet phldrT="[Tex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fa-IR" sz="18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شهری</a:t>
          </a:r>
          <a:endParaRPr lang="en-US" sz="18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4FA962B7-9270-43C7-9A97-DBECC20674BB}" type="parTrans" cxnId="{42A2882E-5D2C-4612-A7E8-6D6B2F79F90E}">
      <dgm:prSet/>
      <dgm:spPr/>
      <dgm:t>
        <a:bodyPr/>
        <a:lstStyle/>
        <a:p>
          <a:endParaRPr lang="en-US" sz="16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21F24AE-9165-41A4-847E-FAF741959287}" type="sibTrans" cxnId="{42A2882E-5D2C-4612-A7E8-6D6B2F79F90E}">
      <dgm:prSet/>
      <dgm:spPr/>
      <dgm:t>
        <a:bodyPr/>
        <a:lstStyle/>
        <a:p>
          <a:endParaRPr lang="en-US" sz="16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7420B7E-1258-412B-B4F5-11375062BEF5}">
      <dgm:prSet phldrT="[Text]" custT="1"/>
      <dgm:spPr/>
      <dgm:t>
        <a:bodyPr/>
        <a:lstStyle/>
        <a:p>
          <a:r>
            <a:rPr lang="fa-IR" sz="16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توسعه شهری</a:t>
          </a:r>
          <a:endParaRPr lang="en-US" sz="16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D99E0551-B2E4-4044-99D1-2B423323676E}" type="parTrans" cxnId="{9027BA6B-D115-438C-BA98-49F441899EF8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AEA83319-08DC-4637-8885-B0DCC87BBC0C}" type="sibTrans" cxnId="{9027BA6B-D115-438C-BA98-49F441899EF8}">
      <dgm:prSet/>
      <dgm:spPr/>
      <dgm:t>
        <a:bodyPr/>
        <a:lstStyle/>
        <a:p>
          <a:endParaRPr lang="en-US" sz="16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C328BE7-1A6A-4A76-8F71-1F32370BA412}">
      <dgm:prSet phldrT="[Text]" custT="1"/>
      <dgm:spPr/>
      <dgm:t>
        <a:bodyPr/>
        <a:lstStyle/>
        <a:p>
          <a:r>
            <a:rPr lang="fa-IR" sz="16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دولت، قوانین و مقررات</a:t>
          </a:r>
          <a:endParaRPr lang="en-US" sz="16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2DF43478-A895-4227-AAAE-15969416D7E5}" type="parTrans" cxnId="{B9AE8195-D4C5-4F05-BC02-7A2DE545C42E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D54D2D2-8DC9-4AB8-B1F0-70FEB1B32654}" type="sibTrans" cxnId="{B9AE8195-D4C5-4F05-BC02-7A2DE545C42E}">
      <dgm:prSet/>
      <dgm:spPr/>
      <dgm:t>
        <a:bodyPr/>
        <a:lstStyle/>
        <a:p>
          <a:endParaRPr lang="en-US" sz="16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89DA2B6E-62AC-475A-9722-5F3092215ACA}">
      <dgm:prSet phldrT="[Text]" custT="1"/>
      <dgm:spPr/>
      <dgm:t>
        <a:bodyPr/>
        <a:lstStyle/>
        <a:p>
          <a:r>
            <a:rPr lang="fa-IR" sz="16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مردم</a:t>
          </a:r>
          <a:endParaRPr lang="en-US" sz="16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2D7B5CF-E176-405F-A52F-BCF1D5BCE9C8}" type="parTrans" cxnId="{33D8D334-196D-448B-A98A-442CC8D791FA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662D5D9-97E0-4A65-A205-23DA10954220}" type="sibTrans" cxnId="{33D8D334-196D-448B-A98A-442CC8D791FA}">
      <dgm:prSet/>
      <dgm:spPr/>
      <dgm:t>
        <a:bodyPr/>
        <a:lstStyle/>
        <a:p>
          <a:endParaRPr lang="en-US" sz="16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0A73EE82-6031-43E4-A9C2-66710CC20E88}">
      <dgm:prSet phldrT="[Text]" custT="1"/>
      <dgm:spPr/>
      <dgm:t>
        <a:bodyPr/>
        <a:lstStyle/>
        <a:p>
          <a:r>
            <a:rPr lang="fa-IR" sz="16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سرمایه گذاران و سازندگان</a:t>
          </a:r>
          <a:endParaRPr lang="en-US" sz="16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CD2A02D-E355-4FA1-9E48-9E718BA27B89}" type="parTrans" cxnId="{04747459-3793-40C4-8688-11160ABEEB7C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65E320C-C761-4DF7-A20B-1C28DB58F4B6}" type="sibTrans" cxnId="{04747459-3793-40C4-8688-11160ABEEB7C}">
      <dgm:prSet/>
      <dgm:spPr/>
      <dgm:t>
        <a:bodyPr/>
        <a:lstStyle/>
        <a:p>
          <a:endParaRPr lang="en-US" sz="16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C5BF729-B624-413A-B049-97023F2E38B0}" type="pres">
      <dgm:prSet presAssocID="{F32C2F15-84A7-4E49-8492-23156624121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ED52C4-C66F-4E50-9536-6F2C65593FED}" type="pres">
      <dgm:prSet presAssocID="{BBEA7712-34AD-4BD7-95E4-6AFF5FD4BF04}" presName="centerShape" presStyleLbl="node0" presStyleIdx="0" presStyleCnt="1"/>
      <dgm:spPr/>
      <dgm:t>
        <a:bodyPr/>
        <a:lstStyle/>
        <a:p>
          <a:endParaRPr lang="en-US"/>
        </a:p>
      </dgm:t>
    </dgm:pt>
    <dgm:pt modelId="{FB65649C-1285-477E-A054-42AC6154AE63}" type="pres">
      <dgm:prSet presAssocID="{D99E0551-B2E4-4044-99D1-2B423323676E}" presName="parTrans" presStyleLbl="sibTrans2D1" presStyleIdx="0" presStyleCnt="4"/>
      <dgm:spPr/>
      <dgm:t>
        <a:bodyPr/>
        <a:lstStyle/>
        <a:p>
          <a:endParaRPr lang="en-US"/>
        </a:p>
      </dgm:t>
    </dgm:pt>
    <dgm:pt modelId="{764A87A6-9838-4CB3-B0B3-E64880653AA0}" type="pres">
      <dgm:prSet presAssocID="{D99E0551-B2E4-4044-99D1-2B423323676E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B5C57CEA-2C09-42B5-A7D8-0160338B81B0}" type="pres">
      <dgm:prSet presAssocID="{F7420B7E-1258-412B-B4F5-11375062BEF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506884-DBE0-481B-97FD-17092D53A344}" type="pres">
      <dgm:prSet presAssocID="{2DF43478-A895-4227-AAAE-15969416D7E5}" presName="parTrans" presStyleLbl="sibTrans2D1" presStyleIdx="1" presStyleCnt="4"/>
      <dgm:spPr/>
      <dgm:t>
        <a:bodyPr/>
        <a:lstStyle/>
        <a:p>
          <a:endParaRPr lang="en-US"/>
        </a:p>
      </dgm:t>
    </dgm:pt>
    <dgm:pt modelId="{13FC39E7-BA8E-4B4D-8638-34B55011704C}" type="pres">
      <dgm:prSet presAssocID="{2DF43478-A895-4227-AAAE-15969416D7E5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3F97B41A-CEBF-4E27-A31B-F8C9C46E9200}" type="pres">
      <dgm:prSet presAssocID="{6C328BE7-1A6A-4A76-8F71-1F32370BA41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38A855-0F05-4B21-A28F-3EEB877B6CCB}" type="pres">
      <dgm:prSet presAssocID="{52D7B5CF-E176-405F-A52F-BCF1D5BCE9C8}" presName="parTrans" presStyleLbl="sibTrans2D1" presStyleIdx="2" presStyleCnt="4"/>
      <dgm:spPr/>
      <dgm:t>
        <a:bodyPr/>
        <a:lstStyle/>
        <a:p>
          <a:endParaRPr lang="en-US"/>
        </a:p>
      </dgm:t>
    </dgm:pt>
    <dgm:pt modelId="{37E83A62-9D74-4AD9-9FDB-6D4EB654AEE6}" type="pres">
      <dgm:prSet presAssocID="{52D7B5CF-E176-405F-A52F-BCF1D5BCE9C8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070AA5B5-2DC8-4188-B0F6-D2B36F9C09FA}" type="pres">
      <dgm:prSet presAssocID="{89DA2B6E-62AC-475A-9722-5F3092215AC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179182-DD0C-4E15-820A-CB759FC2C053}" type="pres">
      <dgm:prSet presAssocID="{FCD2A02D-E355-4FA1-9E48-9E718BA27B89}" presName="parTrans" presStyleLbl="sibTrans2D1" presStyleIdx="3" presStyleCnt="4"/>
      <dgm:spPr/>
      <dgm:t>
        <a:bodyPr/>
        <a:lstStyle/>
        <a:p>
          <a:endParaRPr lang="en-US"/>
        </a:p>
      </dgm:t>
    </dgm:pt>
    <dgm:pt modelId="{3B36C4F8-DD17-4C7A-81E8-31A4FB42411E}" type="pres">
      <dgm:prSet presAssocID="{FCD2A02D-E355-4FA1-9E48-9E718BA27B89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8A0FECB7-3195-484C-A72D-B60DFBCD1132}" type="pres">
      <dgm:prSet presAssocID="{0A73EE82-6031-43E4-A9C2-66710CC20E8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3A675B-2CE9-44A9-BC11-CE56547AA2D5}" type="presOf" srcId="{52D7B5CF-E176-405F-A52F-BCF1D5BCE9C8}" destId="{37E83A62-9D74-4AD9-9FDB-6D4EB654AEE6}" srcOrd="1" destOrd="0" presId="urn:microsoft.com/office/officeart/2005/8/layout/radial5"/>
    <dgm:cxn modelId="{D25D2456-9288-4146-AF3E-E34179B8E9A0}" type="presOf" srcId="{0A73EE82-6031-43E4-A9C2-66710CC20E88}" destId="{8A0FECB7-3195-484C-A72D-B60DFBCD1132}" srcOrd="0" destOrd="0" presId="urn:microsoft.com/office/officeart/2005/8/layout/radial5"/>
    <dgm:cxn modelId="{B9AE8195-D4C5-4F05-BC02-7A2DE545C42E}" srcId="{BBEA7712-34AD-4BD7-95E4-6AFF5FD4BF04}" destId="{6C328BE7-1A6A-4A76-8F71-1F32370BA412}" srcOrd="1" destOrd="0" parTransId="{2DF43478-A895-4227-AAAE-15969416D7E5}" sibTransId="{CD54D2D2-8DC9-4AB8-B1F0-70FEB1B32654}"/>
    <dgm:cxn modelId="{0BD27F07-CA25-4F14-B970-145282788D00}" type="presOf" srcId="{2DF43478-A895-4227-AAAE-15969416D7E5}" destId="{F2506884-DBE0-481B-97FD-17092D53A344}" srcOrd="0" destOrd="0" presId="urn:microsoft.com/office/officeart/2005/8/layout/radial5"/>
    <dgm:cxn modelId="{04E3AC1B-E451-422E-8848-EF00C3CC2F28}" type="presOf" srcId="{D99E0551-B2E4-4044-99D1-2B423323676E}" destId="{FB65649C-1285-477E-A054-42AC6154AE63}" srcOrd="0" destOrd="0" presId="urn:microsoft.com/office/officeart/2005/8/layout/radial5"/>
    <dgm:cxn modelId="{04747459-3793-40C4-8688-11160ABEEB7C}" srcId="{BBEA7712-34AD-4BD7-95E4-6AFF5FD4BF04}" destId="{0A73EE82-6031-43E4-A9C2-66710CC20E88}" srcOrd="3" destOrd="0" parTransId="{FCD2A02D-E355-4FA1-9E48-9E718BA27B89}" sibTransId="{C65E320C-C761-4DF7-A20B-1C28DB58F4B6}"/>
    <dgm:cxn modelId="{F01DC30E-3F2B-44E6-8934-ED8D2604061E}" type="presOf" srcId="{F32C2F15-84A7-4E49-8492-231566241212}" destId="{6C5BF729-B624-413A-B049-97023F2E38B0}" srcOrd="0" destOrd="0" presId="urn:microsoft.com/office/officeart/2005/8/layout/radial5"/>
    <dgm:cxn modelId="{9027BA6B-D115-438C-BA98-49F441899EF8}" srcId="{BBEA7712-34AD-4BD7-95E4-6AFF5FD4BF04}" destId="{F7420B7E-1258-412B-B4F5-11375062BEF5}" srcOrd="0" destOrd="0" parTransId="{D99E0551-B2E4-4044-99D1-2B423323676E}" sibTransId="{AEA83319-08DC-4637-8885-B0DCC87BBC0C}"/>
    <dgm:cxn modelId="{A2A027C6-E8E7-49AD-9955-5C65782921EB}" type="presOf" srcId="{F7420B7E-1258-412B-B4F5-11375062BEF5}" destId="{B5C57CEA-2C09-42B5-A7D8-0160338B81B0}" srcOrd="0" destOrd="0" presId="urn:microsoft.com/office/officeart/2005/8/layout/radial5"/>
    <dgm:cxn modelId="{B86AB719-542F-4DC3-8B8C-21F4F25344A6}" type="presOf" srcId="{52D7B5CF-E176-405F-A52F-BCF1D5BCE9C8}" destId="{5838A855-0F05-4B21-A28F-3EEB877B6CCB}" srcOrd="0" destOrd="0" presId="urn:microsoft.com/office/officeart/2005/8/layout/radial5"/>
    <dgm:cxn modelId="{42A2882E-5D2C-4612-A7E8-6D6B2F79F90E}" srcId="{F32C2F15-84A7-4E49-8492-231566241212}" destId="{BBEA7712-34AD-4BD7-95E4-6AFF5FD4BF04}" srcOrd="0" destOrd="0" parTransId="{4FA962B7-9270-43C7-9A97-DBECC20674BB}" sibTransId="{621F24AE-9165-41A4-847E-FAF741959287}"/>
    <dgm:cxn modelId="{CED88A47-5DF8-4218-9614-C9281D948F77}" type="presOf" srcId="{89DA2B6E-62AC-475A-9722-5F3092215ACA}" destId="{070AA5B5-2DC8-4188-B0F6-D2B36F9C09FA}" srcOrd="0" destOrd="0" presId="urn:microsoft.com/office/officeart/2005/8/layout/radial5"/>
    <dgm:cxn modelId="{3179CC43-7A58-4BD8-A2FC-C27D8F282724}" type="presOf" srcId="{2DF43478-A895-4227-AAAE-15969416D7E5}" destId="{13FC39E7-BA8E-4B4D-8638-34B55011704C}" srcOrd="1" destOrd="0" presId="urn:microsoft.com/office/officeart/2005/8/layout/radial5"/>
    <dgm:cxn modelId="{800384A1-7E66-4B3D-A494-956E468F86CB}" type="presOf" srcId="{BBEA7712-34AD-4BD7-95E4-6AFF5FD4BF04}" destId="{76ED52C4-C66F-4E50-9536-6F2C65593FED}" srcOrd="0" destOrd="0" presId="urn:microsoft.com/office/officeart/2005/8/layout/radial5"/>
    <dgm:cxn modelId="{220E7918-10E4-4D6E-8E68-25DCE1BB4210}" type="presOf" srcId="{FCD2A02D-E355-4FA1-9E48-9E718BA27B89}" destId="{AC179182-DD0C-4E15-820A-CB759FC2C053}" srcOrd="0" destOrd="0" presId="urn:microsoft.com/office/officeart/2005/8/layout/radial5"/>
    <dgm:cxn modelId="{5CE0BAE8-8229-403C-A149-B7932B47E3AE}" type="presOf" srcId="{FCD2A02D-E355-4FA1-9E48-9E718BA27B89}" destId="{3B36C4F8-DD17-4C7A-81E8-31A4FB42411E}" srcOrd="1" destOrd="0" presId="urn:microsoft.com/office/officeart/2005/8/layout/radial5"/>
    <dgm:cxn modelId="{37053B20-A3FE-4174-9620-02277AED5063}" type="presOf" srcId="{6C328BE7-1A6A-4A76-8F71-1F32370BA412}" destId="{3F97B41A-CEBF-4E27-A31B-F8C9C46E9200}" srcOrd="0" destOrd="0" presId="urn:microsoft.com/office/officeart/2005/8/layout/radial5"/>
    <dgm:cxn modelId="{33D8D334-196D-448B-A98A-442CC8D791FA}" srcId="{BBEA7712-34AD-4BD7-95E4-6AFF5FD4BF04}" destId="{89DA2B6E-62AC-475A-9722-5F3092215ACA}" srcOrd="2" destOrd="0" parTransId="{52D7B5CF-E176-405F-A52F-BCF1D5BCE9C8}" sibTransId="{5662D5D9-97E0-4A65-A205-23DA10954220}"/>
    <dgm:cxn modelId="{4E0D7695-2052-4B69-8262-7C03DF8C5D66}" type="presOf" srcId="{D99E0551-B2E4-4044-99D1-2B423323676E}" destId="{764A87A6-9838-4CB3-B0B3-E64880653AA0}" srcOrd="1" destOrd="0" presId="urn:microsoft.com/office/officeart/2005/8/layout/radial5"/>
    <dgm:cxn modelId="{32DA12A6-9E46-4599-9C6D-D7FA16FF0E41}" type="presParOf" srcId="{6C5BF729-B624-413A-B049-97023F2E38B0}" destId="{76ED52C4-C66F-4E50-9536-6F2C65593FED}" srcOrd="0" destOrd="0" presId="urn:microsoft.com/office/officeart/2005/8/layout/radial5"/>
    <dgm:cxn modelId="{1195590D-0558-46D8-B5BA-797E12C7397D}" type="presParOf" srcId="{6C5BF729-B624-413A-B049-97023F2E38B0}" destId="{FB65649C-1285-477E-A054-42AC6154AE63}" srcOrd="1" destOrd="0" presId="urn:microsoft.com/office/officeart/2005/8/layout/radial5"/>
    <dgm:cxn modelId="{DF99FADE-819D-44C4-96A6-CF74CD4C1162}" type="presParOf" srcId="{FB65649C-1285-477E-A054-42AC6154AE63}" destId="{764A87A6-9838-4CB3-B0B3-E64880653AA0}" srcOrd="0" destOrd="0" presId="urn:microsoft.com/office/officeart/2005/8/layout/radial5"/>
    <dgm:cxn modelId="{99CDCBAA-0986-4C82-84C4-A42380E4AE4B}" type="presParOf" srcId="{6C5BF729-B624-413A-B049-97023F2E38B0}" destId="{B5C57CEA-2C09-42B5-A7D8-0160338B81B0}" srcOrd="2" destOrd="0" presId="urn:microsoft.com/office/officeart/2005/8/layout/radial5"/>
    <dgm:cxn modelId="{5BD9B488-EEBB-4273-8372-CF14B62C0513}" type="presParOf" srcId="{6C5BF729-B624-413A-B049-97023F2E38B0}" destId="{F2506884-DBE0-481B-97FD-17092D53A344}" srcOrd="3" destOrd="0" presId="urn:microsoft.com/office/officeart/2005/8/layout/radial5"/>
    <dgm:cxn modelId="{499243BA-DDF1-486F-AB66-19CF31DD31A6}" type="presParOf" srcId="{F2506884-DBE0-481B-97FD-17092D53A344}" destId="{13FC39E7-BA8E-4B4D-8638-34B55011704C}" srcOrd="0" destOrd="0" presId="urn:microsoft.com/office/officeart/2005/8/layout/radial5"/>
    <dgm:cxn modelId="{990F52FC-326E-4A99-A950-99C5555518BD}" type="presParOf" srcId="{6C5BF729-B624-413A-B049-97023F2E38B0}" destId="{3F97B41A-CEBF-4E27-A31B-F8C9C46E9200}" srcOrd="4" destOrd="0" presId="urn:microsoft.com/office/officeart/2005/8/layout/radial5"/>
    <dgm:cxn modelId="{40026ED6-5FC0-46AA-8A77-A914BCABD662}" type="presParOf" srcId="{6C5BF729-B624-413A-B049-97023F2E38B0}" destId="{5838A855-0F05-4B21-A28F-3EEB877B6CCB}" srcOrd="5" destOrd="0" presId="urn:microsoft.com/office/officeart/2005/8/layout/radial5"/>
    <dgm:cxn modelId="{58BAD6A6-206F-41C5-9CAA-002A845D205B}" type="presParOf" srcId="{5838A855-0F05-4B21-A28F-3EEB877B6CCB}" destId="{37E83A62-9D74-4AD9-9FDB-6D4EB654AEE6}" srcOrd="0" destOrd="0" presId="urn:microsoft.com/office/officeart/2005/8/layout/radial5"/>
    <dgm:cxn modelId="{5DE52DC5-C4DC-44BE-BAFA-06D85EAE93AE}" type="presParOf" srcId="{6C5BF729-B624-413A-B049-97023F2E38B0}" destId="{070AA5B5-2DC8-4188-B0F6-D2B36F9C09FA}" srcOrd="6" destOrd="0" presId="urn:microsoft.com/office/officeart/2005/8/layout/radial5"/>
    <dgm:cxn modelId="{CA91E438-C91C-48BA-BBD8-FC8A7383AC87}" type="presParOf" srcId="{6C5BF729-B624-413A-B049-97023F2E38B0}" destId="{AC179182-DD0C-4E15-820A-CB759FC2C053}" srcOrd="7" destOrd="0" presId="urn:microsoft.com/office/officeart/2005/8/layout/radial5"/>
    <dgm:cxn modelId="{DBB9062D-366A-42F8-B718-C9FB4F7C6C71}" type="presParOf" srcId="{AC179182-DD0C-4E15-820A-CB759FC2C053}" destId="{3B36C4F8-DD17-4C7A-81E8-31A4FB42411E}" srcOrd="0" destOrd="0" presId="urn:microsoft.com/office/officeart/2005/8/layout/radial5"/>
    <dgm:cxn modelId="{785BD223-983C-4B70-A7E2-0794A9C21E7C}" type="presParOf" srcId="{6C5BF729-B624-413A-B049-97023F2E38B0}" destId="{8A0FECB7-3195-484C-A72D-B60DFBCD1132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2C2F15-84A7-4E49-8492-231566241212}" type="doc">
      <dgm:prSet loTypeId="urn:microsoft.com/office/officeart/2005/8/layout/radial3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BBEA7712-34AD-4BD7-95E4-6AFF5FD4BF04}">
      <dgm:prSet phldrT="[Text]" custT="1"/>
      <dgm:spPr>
        <a:solidFill>
          <a:schemeClr val="tx2">
            <a:lumMod val="40000"/>
            <a:lumOff val="60000"/>
            <a:alpha val="50000"/>
          </a:schemeClr>
        </a:solidFill>
      </dgm:spPr>
      <dgm:t>
        <a:bodyPr/>
        <a:lstStyle/>
        <a:p>
          <a:r>
            <a:rPr lang="fa-IR" sz="2800" b="1" dirty="0" smtClean="0">
              <a:latin typeface="Adobe Arabic" panose="02040503050201020203" pitchFamily="18" charset="-78"/>
              <a:cs typeface="B Mitra" panose="00000400000000000000" pitchFamily="2" charset="-78"/>
            </a:rPr>
            <a:t>زمین و دولت</a:t>
          </a:r>
          <a:endParaRPr lang="en-US" sz="2800" b="1" dirty="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4FA962B7-9270-43C7-9A97-DBECC20674BB}" type="parTrans" cxnId="{42A2882E-5D2C-4612-A7E8-6D6B2F79F90E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21F24AE-9165-41A4-847E-FAF741959287}" type="sibTrans" cxnId="{42A2882E-5D2C-4612-A7E8-6D6B2F79F90E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7420B7E-1258-412B-B4F5-11375062BEF5}">
      <dgm:prSet phldrT="[Text]" custT="1"/>
      <dgm:spPr/>
      <dgm:t>
        <a:bodyPr/>
        <a:lstStyle/>
        <a:p>
          <a:r>
            <a:rPr lang="fa-IR" sz="1600" b="1" dirty="0" smtClean="0">
              <a:latin typeface="Adobe Arabic" panose="02040503050201020203" pitchFamily="18" charset="-78"/>
              <a:cs typeface="B Mitra" panose="00000400000000000000" pitchFamily="2" charset="-78"/>
            </a:rPr>
            <a:t>دیدگاه های دولت</a:t>
          </a:r>
          <a:endParaRPr lang="en-US" sz="1600" b="1" dirty="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D99E0551-B2E4-4044-99D1-2B423323676E}" type="parTrans" cxnId="{9027BA6B-D115-438C-BA98-49F441899EF8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AEA83319-08DC-4637-8885-B0DCC87BBC0C}" type="sibTrans" cxnId="{9027BA6B-D115-438C-BA98-49F441899EF8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C328BE7-1A6A-4A76-8F71-1F32370BA412}">
      <dgm:prSet phldrT="[Text]" custT="1"/>
      <dgm:spPr/>
      <dgm:t>
        <a:bodyPr/>
        <a:lstStyle/>
        <a:p>
          <a:r>
            <a:rPr lang="fa-IR" sz="1600" b="1" dirty="0" smtClean="0">
              <a:latin typeface="Adobe Arabic" panose="02040503050201020203" pitchFamily="18" charset="-78"/>
              <a:cs typeface="B Mitra" panose="00000400000000000000" pitchFamily="2" charset="-78"/>
            </a:rPr>
            <a:t>دولت، قوانین و مقررات</a:t>
          </a:r>
        </a:p>
      </dgm:t>
    </dgm:pt>
    <dgm:pt modelId="{2DF43478-A895-4227-AAAE-15969416D7E5}" type="parTrans" cxnId="{B9AE8195-D4C5-4F05-BC02-7A2DE545C42E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D54D2D2-8DC9-4AB8-B1F0-70FEB1B32654}" type="sibTrans" cxnId="{B9AE8195-D4C5-4F05-BC02-7A2DE545C42E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89DA2B6E-62AC-475A-9722-5F3092215ACA}">
      <dgm:prSet phldrT="[Text]" custT="1"/>
      <dgm:spPr/>
      <dgm:t>
        <a:bodyPr/>
        <a:lstStyle/>
        <a:p>
          <a:r>
            <a:rPr lang="fa-IR" sz="1600" b="1" dirty="0" smtClean="0">
              <a:latin typeface="Adobe Arabic" panose="02040503050201020203" pitchFamily="18" charset="-78"/>
              <a:cs typeface="B Mitra" panose="00000400000000000000" pitchFamily="2" charset="-78"/>
            </a:rPr>
            <a:t>آمار و اطلاعات</a:t>
          </a:r>
          <a:endParaRPr lang="en-US" sz="1600" b="1" dirty="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2D7B5CF-E176-405F-A52F-BCF1D5BCE9C8}" type="parTrans" cxnId="{33D8D334-196D-448B-A98A-442CC8D791FA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662D5D9-97E0-4A65-A205-23DA10954220}" type="sibTrans" cxnId="{33D8D334-196D-448B-A98A-442CC8D791FA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0A73EE82-6031-43E4-A9C2-66710CC20E88}">
      <dgm:prSet phldrT="[Text]" custT="1"/>
      <dgm:spPr/>
      <dgm:t>
        <a:bodyPr/>
        <a:lstStyle/>
        <a:p>
          <a:r>
            <a:rPr lang="fa-IR" sz="1600" b="1" dirty="0" smtClean="0">
              <a:latin typeface="Adobe Arabic" panose="02040503050201020203" pitchFamily="18" charset="-78"/>
              <a:cs typeface="B Mitra" panose="00000400000000000000" pitchFamily="2" charset="-78"/>
            </a:rPr>
            <a:t>سازمان ها و تشکیلات</a:t>
          </a:r>
          <a:endParaRPr lang="en-US" sz="1600" b="1" dirty="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CD2A02D-E355-4FA1-9E48-9E718BA27B89}" type="parTrans" cxnId="{04747459-3793-40C4-8688-11160ABEEB7C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65E320C-C761-4DF7-A20B-1C28DB58F4B6}" type="sibTrans" cxnId="{04747459-3793-40C4-8688-11160ABEEB7C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70750A9E-2FD8-454B-A2CC-19AE12F8CE34}">
      <dgm:prSet custT="1"/>
      <dgm:spPr/>
      <dgm:t>
        <a:bodyPr/>
        <a:lstStyle/>
        <a:p>
          <a:r>
            <a:rPr lang="fa-IR" sz="1600" b="1" dirty="0" smtClean="0">
              <a:cs typeface="B Mitra" panose="00000400000000000000" pitchFamily="2" charset="-78"/>
            </a:rPr>
            <a:t>حقوق مالکیت زمین</a:t>
          </a:r>
          <a:endParaRPr lang="en-US" sz="1600" b="1" dirty="0">
            <a:cs typeface="B Mitra" panose="00000400000000000000" pitchFamily="2" charset="-78"/>
          </a:endParaRPr>
        </a:p>
      </dgm:t>
    </dgm:pt>
    <dgm:pt modelId="{3F1D1D2D-5400-4476-A405-701F77355112}" type="parTrans" cxnId="{B7117D84-B3C7-4414-8738-3E411B70BC77}">
      <dgm:prSet/>
      <dgm:spPr/>
      <dgm:t>
        <a:bodyPr/>
        <a:lstStyle/>
        <a:p>
          <a:endParaRPr lang="en-US" sz="1400">
            <a:cs typeface="B Mitra" panose="00000400000000000000" pitchFamily="2" charset="-78"/>
          </a:endParaRPr>
        </a:p>
      </dgm:t>
    </dgm:pt>
    <dgm:pt modelId="{9D813880-7C5C-4C38-AA11-8EDE28418536}" type="sibTrans" cxnId="{B7117D84-B3C7-4414-8738-3E411B70BC77}">
      <dgm:prSet/>
      <dgm:spPr/>
      <dgm:t>
        <a:bodyPr/>
        <a:lstStyle/>
        <a:p>
          <a:endParaRPr lang="en-US" sz="1400">
            <a:cs typeface="B Mitra" panose="00000400000000000000" pitchFamily="2" charset="-78"/>
          </a:endParaRPr>
        </a:p>
      </dgm:t>
    </dgm:pt>
    <dgm:pt modelId="{6B8EC6F5-C6A2-44FE-A0BF-F4D62404C13D}" type="pres">
      <dgm:prSet presAssocID="{F32C2F15-84A7-4E49-8492-231566241212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62CD090-D1CF-40F7-A04D-79440EB02852}" type="pres">
      <dgm:prSet presAssocID="{F32C2F15-84A7-4E49-8492-231566241212}" presName="radial" presStyleCnt="0">
        <dgm:presLayoutVars>
          <dgm:animLvl val="ctr"/>
        </dgm:presLayoutVars>
      </dgm:prSet>
      <dgm:spPr/>
      <dgm:t>
        <a:bodyPr/>
        <a:lstStyle/>
        <a:p>
          <a:endParaRPr lang="en-US"/>
        </a:p>
      </dgm:t>
    </dgm:pt>
    <dgm:pt modelId="{ABC8088A-C70B-4C42-987B-3C6428294293}" type="pres">
      <dgm:prSet presAssocID="{BBEA7712-34AD-4BD7-95E4-6AFF5FD4BF04}" presName="centerShape" presStyleLbl="vennNode1" presStyleIdx="0" presStyleCnt="6" custScaleX="87558" custScaleY="87558"/>
      <dgm:spPr/>
      <dgm:t>
        <a:bodyPr/>
        <a:lstStyle/>
        <a:p>
          <a:endParaRPr lang="en-US"/>
        </a:p>
      </dgm:t>
    </dgm:pt>
    <dgm:pt modelId="{86273C3B-BB83-435C-98A3-E2D376D66424}" type="pres">
      <dgm:prSet presAssocID="{F7420B7E-1258-412B-B4F5-11375062BEF5}" presName="node" presStyleLbl="venn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DBFDD2-45F1-4F1C-97BA-F19C262E2542}" type="pres">
      <dgm:prSet presAssocID="{6C328BE7-1A6A-4A76-8F71-1F32370BA412}" presName="node" presStyleLbl="venn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A08FE-B4FF-4387-B72F-44415D0ADFF4}" type="pres">
      <dgm:prSet presAssocID="{89DA2B6E-62AC-475A-9722-5F3092215ACA}" presName="node" presStyleLbl="venn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86F016-1388-4870-96B1-599FD7355400}" type="pres">
      <dgm:prSet presAssocID="{0A73EE82-6031-43E4-A9C2-66710CC20E88}" presName="node" presStyleLbl="venn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DDEE35-BB5A-4518-BA2C-C08EF7B68563}" type="pres">
      <dgm:prSet presAssocID="{70750A9E-2FD8-454B-A2CC-19AE12F8CE34}" presName="node" presStyleLbl="venn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D8D334-196D-448B-A98A-442CC8D791FA}" srcId="{BBEA7712-34AD-4BD7-95E4-6AFF5FD4BF04}" destId="{89DA2B6E-62AC-475A-9722-5F3092215ACA}" srcOrd="2" destOrd="0" parTransId="{52D7B5CF-E176-405F-A52F-BCF1D5BCE9C8}" sibTransId="{5662D5D9-97E0-4A65-A205-23DA10954220}"/>
    <dgm:cxn modelId="{C765322C-145A-410B-B59D-F135C9009B36}" type="presOf" srcId="{89DA2B6E-62AC-475A-9722-5F3092215ACA}" destId="{25BA08FE-B4FF-4387-B72F-44415D0ADFF4}" srcOrd="0" destOrd="0" presId="urn:microsoft.com/office/officeart/2005/8/layout/radial3"/>
    <dgm:cxn modelId="{B9AE8195-D4C5-4F05-BC02-7A2DE545C42E}" srcId="{BBEA7712-34AD-4BD7-95E4-6AFF5FD4BF04}" destId="{6C328BE7-1A6A-4A76-8F71-1F32370BA412}" srcOrd="1" destOrd="0" parTransId="{2DF43478-A895-4227-AAAE-15969416D7E5}" sibTransId="{CD54D2D2-8DC9-4AB8-B1F0-70FEB1B32654}"/>
    <dgm:cxn modelId="{20AE7E56-7861-4537-AA0E-B7BC485AAB3E}" type="presOf" srcId="{BBEA7712-34AD-4BD7-95E4-6AFF5FD4BF04}" destId="{ABC8088A-C70B-4C42-987B-3C6428294293}" srcOrd="0" destOrd="0" presId="urn:microsoft.com/office/officeart/2005/8/layout/radial3"/>
    <dgm:cxn modelId="{18C43055-4CEB-4638-A9C0-B94858298B0E}" type="presOf" srcId="{F32C2F15-84A7-4E49-8492-231566241212}" destId="{6B8EC6F5-C6A2-44FE-A0BF-F4D62404C13D}" srcOrd="0" destOrd="0" presId="urn:microsoft.com/office/officeart/2005/8/layout/radial3"/>
    <dgm:cxn modelId="{42A2882E-5D2C-4612-A7E8-6D6B2F79F90E}" srcId="{F32C2F15-84A7-4E49-8492-231566241212}" destId="{BBEA7712-34AD-4BD7-95E4-6AFF5FD4BF04}" srcOrd="0" destOrd="0" parTransId="{4FA962B7-9270-43C7-9A97-DBECC20674BB}" sibTransId="{621F24AE-9165-41A4-847E-FAF741959287}"/>
    <dgm:cxn modelId="{9027BA6B-D115-438C-BA98-49F441899EF8}" srcId="{BBEA7712-34AD-4BD7-95E4-6AFF5FD4BF04}" destId="{F7420B7E-1258-412B-B4F5-11375062BEF5}" srcOrd="0" destOrd="0" parTransId="{D99E0551-B2E4-4044-99D1-2B423323676E}" sibTransId="{AEA83319-08DC-4637-8885-B0DCC87BBC0C}"/>
    <dgm:cxn modelId="{674555E7-E2B6-40A6-800C-0395E38E340E}" type="presOf" srcId="{F7420B7E-1258-412B-B4F5-11375062BEF5}" destId="{86273C3B-BB83-435C-98A3-E2D376D66424}" srcOrd="0" destOrd="0" presId="urn:microsoft.com/office/officeart/2005/8/layout/radial3"/>
    <dgm:cxn modelId="{04747459-3793-40C4-8688-11160ABEEB7C}" srcId="{BBEA7712-34AD-4BD7-95E4-6AFF5FD4BF04}" destId="{0A73EE82-6031-43E4-A9C2-66710CC20E88}" srcOrd="3" destOrd="0" parTransId="{FCD2A02D-E355-4FA1-9E48-9E718BA27B89}" sibTransId="{C65E320C-C761-4DF7-A20B-1C28DB58F4B6}"/>
    <dgm:cxn modelId="{3C9D5184-22D9-4E4F-ACDB-2E1C527BB4EE}" type="presOf" srcId="{70750A9E-2FD8-454B-A2CC-19AE12F8CE34}" destId="{86DDEE35-BB5A-4518-BA2C-C08EF7B68563}" srcOrd="0" destOrd="0" presId="urn:microsoft.com/office/officeart/2005/8/layout/radial3"/>
    <dgm:cxn modelId="{9104357B-1287-4B81-858D-B62A7BC50102}" type="presOf" srcId="{6C328BE7-1A6A-4A76-8F71-1F32370BA412}" destId="{E0DBFDD2-45F1-4F1C-97BA-F19C262E2542}" srcOrd="0" destOrd="0" presId="urn:microsoft.com/office/officeart/2005/8/layout/radial3"/>
    <dgm:cxn modelId="{B7117D84-B3C7-4414-8738-3E411B70BC77}" srcId="{BBEA7712-34AD-4BD7-95E4-6AFF5FD4BF04}" destId="{70750A9E-2FD8-454B-A2CC-19AE12F8CE34}" srcOrd="4" destOrd="0" parTransId="{3F1D1D2D-5400-4476-A405-701F77355112}" sibTransId="{9D813880-7C5C-4C38-AA11-8EDE28418536}"/>
    <dgm:cxn modelId="{44BC1153-8583-4892-8D68-D330B30D2D83}" type="presOf" srcId="{0A73EE82-6031-43E4-A9C2-66710CC20E88}" destId="{F786F016-1388-4870-96B1-599FD7355400}" srcOrd="0" destOrd="0" presId="urn:microsoft.com/office/officeart/2005/8/layout/radial3"/>
    <dgm:cxn modelId="{178CCA17-EA34-4860-8282-6FAFD301E50B}" type="presParOf" srcId="{6B8EC6F5-C6A2-44FE-A0BF-F4D62404C13D}" destId="{962CD090-D1CF-40F7-A04D-79440EB02852}" srcOrd="0" destOrd="0" presId="urn:microsoft.com/office/officeart/2005/8/layout/radial3"/>
    <dgm:cxn modelId="{99FB21D5-481F-4740-A0B6-39F859B7E80A}" type="presParOf" srcId="{962CD090-D1CF-40F7-A04D-79440EB02852}" destId="{ABC8088A-C70B-4C42-987B-3C6428294293}" srcOrd="0" destOrd="0" presId="urn:microsoft.com/office/officeart/2005/8/layout/radial3"/>
    <dgm:cxn modelId="{C0982276-4979-4686-A88F-0616BBBC8E2E}" type="presParOf" srcId="{962CD090-D1CF-40F7-A04D-79440EB02852}" destId="{86273C3B-BB83-435C-98A3-E2D376D66424}" srcOrd="1" destOrd="0" presId="urn:microsoft.com/office/officeart/2005/8/layout/radial3"/>
    <dgm:cxn modelId="{450CBC1A-6B63-4EBB-8445-F54B6C3D7F65}" type="presParOf" srcId="{962CD090-D1CF-40F7-A04D-79440EB02852}" destId="{E0DBFDD2-45F1-4F1C-97BA-F19C262E2542}" srcOrd="2" destOrd="0" presId="urn:microsoft.com/office/officeart/2005/8/layout/radial3"/>
    <dgm:cxn modelId="{96636F7A-6A06-4273-BF30-3C2AF9E521A0}" type="presParOf" srcId="{962CD090-D1CF-40F7-A04D-79440EB02852}" destId="{25BA08FE-B4FF-4387-B72F-44415D0ADFF4}" srcOrd="3" destOrd="0" presId="urn:microsoft.com/office/officeart/2005/8/layout/radial3"/>
    <dgm:cxn modelId="{36EE2D32-00A6-4DC9-9C76-D1700C57A372}" type="presParOf" srcId="{962CD090-D1CF-40F7-A04D-79440EB02852}" destId="{F786F016-1388-4870-96B1-599FD7355400}" srcOrd="4" destOrd="0" presId="urn:microsoft.com/office/officeart/2005/8/layout/radial3"/>
    <dgm:cxn modelId="{1CD96D01-A117-4A9F-A260-9BD9942A3F62}" type="presParOf" srcId="{962CD090-D1CF-40F7-A04D-79440EB02852}" destId="{86DDEE35-BB5A-4518-BA2C-C08EF7B68563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2C2F15-84A7-4E49-8492-231566241212}" type="doc">
      <dgm:prSet loTypeId="urn:microsoft.com/office/officeart/2008/layout/RadialCluster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BBEA7712-34AD-4BD7-95E4-6AFF5FD4BF04}">
      <dgm:prSet phldrT="[Tex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fa-IR" sz="18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توسعه شهری</a:t>
          </a:r>
          <a:endParaRPr lang="en-US" sz="18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4FA962B7-9270-43C7-9A97-DBECC20674BB}" type="parTrans" cxnId="{42A2882E-5D2C-4612-A7E8-6D6B2F79F90E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21F24AE-9165-41A4-847E-FAF741959287}" type="sibTrans" cxnId="{42A2882E-5D2C-4612-A7E8-6D6B2F79F90E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7420B7E-1258-412B-B4F5-11375062BEF5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رویکردها و دیدگاه های توسعه شهری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D99E0551-B2E4-4044-99D1-2B423323676E}" type="parTrans" cxnId="{9027BA6B-D115-438C-BA98-49F441899EF8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AEA83319-08DC-4637-8885-B0DCC87BBC0C}" type="sibTrans" cxnId="{9027BA6B-D115-438C-BA98-49F441899EF8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C328BE7-1A6A-4A76-8F71-1F32370BA412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الگوهای مسکن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2DF43478-A895-4227-AAAE-15969416D7E5}" type="parTrans" cxnId="{B9AE8195-D4C5-4F05-BC02-7A2DE545C42E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D54D2D2-8DC9-4AB8-B1F0-70FEB1B32654}" type="sibTrans" cxnId="{B9AE8195-D4C5-4F05-BC02-7A2DE545C42E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89DA2B6E-62AC-475A-9722-5F3092215ACA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واحدهای تولید شهری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2D7B5CF-E176-405F-A52F-BCF1D5BCE9C8}" type="parTrans" cxnId="{33D8D334-196D-448B-A98A-442CC8D791FA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662D5D9-97E0-4A65-A205-23DA10954220}" type="sibTrans" cxnId="{33D8D334-196D-448B-A98A-442CC8D791FA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0A73EE82-6031-43E4-A9C2-66710CC20E88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عدالت اجتماعی-فضایی</a:t>
          </a:r>
        </a:p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(ارزش افزوده)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CD2A02D-E355-4FA1-9E48-9E718BA27B89}" type="parTrans" cxnId="{04747459-3793-40C4-8688-11160ABEEB7C}">
      <dgm:prSet/>
      <dgm:spPr/>
      <dgm:t>
        <a:bodyPr/>
        <a:lstStyle/>
        <a:p>
          <a:endParaRPr lang="en-US" sz="14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65E320C-C761-4DF7-A20B-1C28DB58F4B6}" type="sibTrans" cxnId="{04747459-3793-40C4-8688-11160ABEEB7C}">
      <dgm:prSet/>
      <dgm:spPr/>
      <dgm:t>
        <a:bodyPr/>
        <a:lstStyle/>
        <a:p>
          <a:endParaRPr lang="en-US" sz="14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70750A9E-2FD8-454B-A2CC-19AE12F8CE34}">
      <dgm:prSet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cs typeface="B Mitra" panose="00000400000000000000" pitchFamily="2" charset="-78"/>
            </a:rPr>
            <a:t>آماده سازی زمین</a:t>
          </a:r>
        </a:p>
        <a:p>
          <a:r>
            <a:rPr lang="fa-IR" sz="1400" b="1" dirty="0" smtClean="0">
              <a:solidFill>
                <a:schemeClr val="tx1"/>
              </a:solidFill>
              <a:cs typeface="B Mitra" panose="00000400000000000000" pitchFamily="2" charset="-78"/>
            </a:rPr>
            <a:t>(تامین زیرساخت)</a:t>
          </a:r>
          <a:endParaRPr lang="en-US" sz="1400" b="1" dirty="0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3F1D1D2D-5400-4476-A405-701F77355112}" type="parTrans" cxnId="{B7117D84-B3C7-4414-8738-3E411B70BC77}">
      <dgm:prSet/>
      <dgm:spPr/>
      <dgm:t>
        <a:bodyPr/>
        <a:lstStyle/>
        <a:p>
          <a:endParaRPr lang="en-US" sz="1400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9D813880-7C5C-4C38-AA11-8EDE28418536}" type="sibTrans" cxnId="{B7117D84-B3C7-4414-8738-3E411B70BC77}">
      <dgm:prSet/>
      <dgm:spPr/>
      <dgm:t>
        <a:bodyPr/>
        <a:lstStyle/>
        <a:p>
          <a:endParaRPr lang="en-US" sz="1400">
            <a:cs typeface="B Mitra" panose="00000400000000000000" pitchFamily="2" charset="-78"/>
          </a:endParaRPr>
        </a:p>
      </dgm:t>
    </dgm:pt>
    <dgm:pt modelId="{EFE24E3E-2E4E-4BDB-8011-15B92BE50DA8}">
      <dgm:prSet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cs typeface="B Mitra" panose="00000400000000000000" pitchFamily="2" charset="-78"/>
            </a:rPr>
            <a:t>محیط زیست و توسعه پایدار</a:t>
          </a:r>
          <a:endParaRPr lang="en-US" sz="1400" b="1" dirty="0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5BF04842-F1A5-4C68-A3F9-A299AF38CD28}" type="parTrans" cxnId="{D8691196-F9F0-421A-ACCF-8173DE0E5515}">
      <dgm:prSet/>
      <dgm:spPr/>
      <dgm:t>
        <a:bodyPr/>
        <a:lstStyle/>
        <a:p>
          <a:endParaRPr lang="en-US" sz="1400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FE7C058B-3493-42F9-9451-E4C379E53E38}" type="sibTrans" cxnId="{D8691196-F9F0-421A-ACCF-8173DE0E5515}">
      <dgm:prSet/>
      <dgm:spPr/>
      <dgm:t>
        <a:bodyPr/>
        <a:lstStyle/>
        <a:p>
          <a:endParaRPr lang="en-US" sz="1400">
            <a:cs typeface="B Mitra" panose="00000400000000000000" pitchFamily="2" charset="-78"/>
          </a:endParaRPr>
        </a:p>
      </dgm:t>
    </dgm:pt>
    <dgm:pt modelId="{561893E6-6563-4A2B-9A37-B30ACA957646}" type="pres">
      <dgm:prSet presAssocID="{F32C2F15-84A7-4E49-8492-231566241212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A99B283-40F2-4F8F-8051-50EC4EFFF001}" type="pres">
      <dgm:prSet presAssocID="{BBEA7712-34AD-4BD7-95E4-6AFF5FD4BF04}" presName="singleCycle" presStyleCnt="0"/>
      <dgm:spPr/>
      <dgm:t>
        <a:bodyPr/>
        <a:lstStyle/>
        <a:p>
          <a:endParaRPr lang="en-US"/>
        </a:p>
      </dgm:t>
    </dgm:pt>
    <dgm:pt modelId="{07E5E414-F4EC-4F16-9784-B45D42C8116A}" type="pres">
      <dgm:prSet presAssocID="{BBEA7712-34AD-4BD7-95E4-6AFF5FD4BF04}" presName="singleCenter" presStyleLbl="node1" presStyleIdx="0" presStyleCnt="7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BA8B8045-9AB6-4726-A2AE-26AF2C90877D}" type="pres">
      <dgm:prSet presAssocID="{D99E0551-B2E4-4044-99D1-2B423323676E}" presName="Name56" presStyleLbl="parChTrans1D2" presStyleIdx="0" presStyleCnt="6"/>
      <dgm:spPr/>
      <dgm:t>
        <a:bodyPr/>
        <a:lstStyle/>
        <a:p>
          <a:endParaRPr lang="en-US"/>
        </a:p>
      </dgm:t>
    </dgm:pt>
    <dgm:pt modelId="{ED3D29F0-3295-43BD-8E85-8D1C3F85CE82}" type="pres">
      <dgm:prSet presAssocID="{F7420B7E-1258-412B-B4F5-11375062BEF5}" presName="text0" presStyleLbl="node1" presStyleIdx="1" presStyleCnt="7" custScaleX="1373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407183-F4C1-434A-BB05-A70D2F11C184}" type="pres">
      <dgm:prSet presAssocID="{2DF43478-A895-4227-AAAE-15969416D7E5}" presName="Name56" presStyleLbl="parChTrans1D2" presStyleIdx="1" presStyleCnt="6"/>
      <dgm:spPr/>
      <dgm:t>
        <a:bodyPr/>
        <a:lstStyle/>
        <a:p>
          <a:endParaRPr lang="en-US"/>
        </a:p>
      </dgm:t>
    </dgm:pt>
    <dgm:pt modelId="{59F693D6-5F47-4017-8414-BBC6EB72442E}" type="pres">
      <dgm:prSet presAssocID="{6C328BE7-1A6A-4A76-8F71-1F32370BA412}" presName="text0" presStyleLbl="node1" presStyleIdx="2" presStyleCnt="7" custScaleX="151737" custRadScaleRad="124108" custRadScaleInc="202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E65F4B-B7D8-41A4-8D92-B1831408FD41}" type="pres">
      <dgm:prSet presAssocID="{52D7B5CF-E176-405F-A52F-BCF1D5BCE9C8}" presName="Name56" presStyleLbl="parChTrans1D2" presStyleIdx="2" presStyleCnt="6"/>
      <dgm:spPr/>
      <dgm:t>
        <a:bodyPr/>
        <a:lstStyle/>
        <a:p>
          <a:endParaRPr lang="en-US"/>
        </a:p>
      </dgm:t>
    </dgm:pt>
    <dgm:pt modelId="{0AFE9DCA-4FE1-4672-9FF5-F2C34B77B4E6}" type="pres">
      <dgm:prSet presAssocID="{89DA2B6E-62AC-475A-9722-5F3092215ACA}" presName="text0" presStyleLbl="node1" presStyleIdx="3" presStyleCnt="7" custScaleX="151737" custRadScaleRad="123861" custRadScaleInc="-211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2D6C31-5766-45B2-BB4D-28676B835AD5}" type="pres">
      <dgm:prSet presAssocID="{FCD2A02D-E355-4FA1-9E48-9E718BA27B89}" presName="Name56" presStyleLbl="parChTrans1D2" presStyleIdx="3" presStyleCnt="6"/>
      <dgm:spPr/>
      <dgm:t>
        <a:bodyPr/>
        <a:lstStyle/>
        <a:p>
          <a:endParaRPr lang="en-US"/>
        </a:p>
      </dgm:t>
    </dgm:pt>
    <dgm:pt modelId="{0242CA6A-9D21-4727-A0D0-800C3F54570B}" type="pres">
      <dgm:prSet presAssocID="{0A73EE82-6031-43E4-A9C2-66710CC20E88}" presName="text0" presStyleLbl="node1" presStyleIdx="4" presStyleCnt="7" custScaleX="1830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E4DA9-480B-4EDD-AEBE-FEF93227839F}" type="pres">
      <dgm:prSet presAssocID="{3F1D1D2D-5400-4476-A405-701F77355112}" presName="Name56" presStyleLbl="parChTrans1D2" presStyleIdx="4" presStyleCnt="6"/>
      <dgm:spPr/>
      <dgm:t>
        <a:bodyPr/>
        <a:lstStyle/>
        <a:p>
          <a:endParaRPr lang="en-US"/>
        </a:p>
      </dgm:t>
    </dgm:pt>
    <dgm:pt modelId="{2A7CF1FE-E012-4ACA-A1B2-17D6DAC0C267}" type="pres">
      <dgm:prSet presAssocID="{70750A9E-2FD8-454B-A2CC-19AE12F8CE34}" presName="text0" presStyleLbl="node1" presStyleIdx="5" presStyleCnt="7" custScaleX="145769" custRadScaleRad="127002" custRadScaleInc="232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F19329-6A5C-4C00-BDB4-F73CBF74CF82}" type="pres">
      <dgm:prSet presAssocID="{5BF04842-F1A5-4C68-A3F9-A299AF38CD28}" presName="Name56" presStyleLbl="parChTrans1D2" presStyleIdx="5" presStyleCnt="6"/>
      <dgm:spPr/>
      <dgm:t>
        <a:bodyPr/>
        <a:lstStyle/>
        <a:p>
          <a:endParaRPr lang="en-US"/>
        </a:p>
      </dgm:t>
    </dgm:pt>
    <dgm:pt modelId="{A5CC91AF-45F7-4C48-92EF-FD24DCC52D67}" type="pres">
      <dgm:prSet presAssocID="{EFE24E3E-2E4E-4BDB-8011-15B92BE50DA8}" presName="text0" presStyleLbl="node1" presStyleIdx="6" presStyleCnt="7" custScaleX="145769" custRadScaleRad="127243" custRadScaleInc="-223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A506882-07E5-42A8-AFD9-15298C3B6DAC}" type="presOf" srcId="{0A73EE82-6031-43E4-A9C2-66710CC20E88}" destId="{0242CA6A-9D21-4727-A0D0-800C3F54570B}" srcOrd="0" destOrd="0" presId="urn:microsoft.com/office/officeart/2008/layout/RadialCluster"/>
    <dgm:cxn modelId="{33D8D334-196D-448B-A98A-442CC8D791FA}" srcId="{BBEA7712-34AD-4BD7-95E4-6AFF5FD4BF04}" destId="{89DA2B6E-62AC-475A-9722-5F3092215ACA}" srcOrd="2" destOrd="0" parTransId="{52D7B5CF-E176-405F-A52F-BCF1D5BCE9C8}" sibTransId="{5662D5D9-97E0-4A65-A205-23DA10954220}"/>
    <dgm:cxn modelId="{BF2FDF9D-88A2-468D-B3F9-FF07BCFF5436}" type="presOf" srcId="{F7420B7E-1258-412B-B4F5-11375062BEF5}" destId="{ED3D29F0-3295-43BD-8E85-8D1C3F85CE82}" srcOrd="0" destOrd="0" presId="urn:microsoft.com/office/officeart/2008/layout/RadialCluster"/>
    <dgm:cxn modelId="{8DAEF9CE-2C82-48A7-93C0-06329DF9A26A}" type="presOf" srcId="{BBEA7712-34AD-4BD7-95E4-6AFF5FD4BF04}" destId="{07E5E414-F4EC-4F16-9784-B45D42C8116A}" srcOrd="0" destOrd="0" presId="urn:microsoft.com/office/officeart/2008/layout/RadialCluster"/>
    <dgm:cxn modelId="{B9AE8195-D4C5-4F05-BC02-7A2DE545C42E}" srcId="{BBEA7712-34AD-4BD7-95E4-6AFF5FD4BF04}" destId="{6C328BE7-1A6A-4A76-8F71-1F32370BA412}" srcOrd="1" destOrd="0" parTransId="{2DF43478-A895-4227-AAAE-15969416D7E5}" sibTransId="{CD54D2D2-8DC9-4AB8-B1F0-70FEB1B32654}"/>
    <dgm:cxn modelId="{6E0B951A-14FE-4B24-B7E3-33295E234225}" type="presOf" srcId="{EFE24E3E-2E4E-4BDB-8011-15B92BE50DA8}" destId="{A5CC91AF-45F7-4C48-92EF-FD24DCC52D67}" srcOrd="0" destOrd="0" presId="urn:microsoft.com/office/officeart/2008/layout/RadialCluster"/>
    <dgm:cxn modelId="{2F538FD5-DBD6-4651-9C97-D0E7E86050E1}" type="presOf" srcId="{F32C2F15-84A7-4E49-8492-231566241212}" destId="{561893E6-6563-4A2B-9A37-B30ACA957646}" srcOrd="0" destOrd="0" presId="urn:microsoft.com/office/officeart/2008/layout/RadialCluster"/>
    <dgm:cxn modelId="{D8691196-F9F0-421A-ACCF-8173DE0E5515}" srcId="{BBEA7712-34AD-4BD7-95E4-6AFF5FD4BF04}" destId="{EFE24E3E-2E4E-4BDB-8011-15B92BE50DA8}" srcOrd="5" destOrd="0" parTransId="{5BF04842-F1A5-4C68-A3F9-A299AF38CD28}" sibTransId="{FE7C058B-3493-42F9-9451-E4C379E53E38}"/>
    <dgm:cxn modelId="{42A2882E-5D2C-4612-A7E8-6D6B2F79F90E}" srcId="{F32C2F15-84A7-4E49-8492-231566241212}" destId="{BBEA7712-34AD-4BD7-95E4-6AFF5FD4BF04}" srcOrd="0" destOrd="0" parTransId="{4FA962B7-9270-43C7-9A97-DBECC20674BB}" sibTransId="{621F24AE-9165-41A4-847E-FAF741959287}"/>
    <dgm:cxn modelId="{CC082F29-4B9E-4459-9327-AC5088E4A31A}" type="presOf" srcId="{2DF43478-A895-4227-AAAE-15969416D7E5}" destId="{7A407183-F4C1-434A-BB05-A70D2F11C184}" srcOrd="0" destOrd="0" presId="urn:microsoft.com/office/officeart/2008/layout/RadialCluster"/>
    <dgm:cxn modelId="{D7EDFF12-D454-436D-9C31-E605C113A4A6}" type="presOf" srcId="{FCD2A02D-E355-4FA1-9E48-9E718BA27B89}" destId="{212D6C31-5766-45B2-BB4D-28676B835AD5}" srcOrd="0" destOrd="0" presId="urn:microsoft.com/office/officeart/2008/layout/RadialCluster"/>
    <dgm:cxn modelId="{FEB6C051-B949-4FF7-A5BF-66948DE22473}" type="presOf" srcId="{52D7B5CF-E176-405F-A52F-BCF1D5BCE9C8}" destId="{C6E65F4B-B7D8-41A4-8D92-B1831408FD41}" srcOrd="0" destOrd="0" presId="urn:microsoft.com/office/officeart/2008/layout/RadialCluster"/>
    <dgm:cxn modelId="{65CDAC3B-17D5-4F10-BBE0-FD2624CDB5F5}" type="presOf" srcId="{3F1D1D2D-5400-4476-A405-701F77355112}" destId="{8ADE4DA9-480B-4EDD-AEBE-FEF93227839F}" srcOrd="0" destOrd="0" presId="urn:microsoft.com/office/officeart/2008/layout/RadialCluster"/>
    <dgm:cxn modelId="{9027BA6B-D115-438C-BA98-49F441899EF8}" srcId="{BBEA7712-34AD-4BD7-95E4-6AFF5FD4BF04}" destId="{F7420B7E-1258-412B-B4F5-11375062BEF5}" srcOrd="0" destOrd="0" parTransId="{D99E0551-B2E4-4044-99D1-2B423323676E}" sibTransId="{AEA83319-08DC-4637-8885-B0DCC87BBC0C}"/>
    <dgm:cxn modelId="{1A7A7ED8-508F-4C4D-98F2-37AC389FB9B3}" type="presOf" srcId="{5BF04842-F1A5-4C68-A3F9-A299AF38CD28}" destId="{3CF19329-6A5C-4C00-BDB4-F73CBF74CF82}" srcOrd="0" destOrd="0" presId="urn:microsoft.com/office/officeart/2008/layout/RadialCluster"/>
    <dgm:cxn modelId="{04747459-3793-40C4-8688-11160ABEEB7C}" srcId="{BBEA7712-34AD-4BD7-95E4-6AFF5FD4BF04}" destId="{0A73EE82-6031-43E4-A9C2-66710CC20E88}" srcOrd="3" destOrd="0" parTransId="{FCD2A02D-E355-4FA1-9E48-9E718BA27B89}" sibTransId="{C65E320C-C761-4DF7-A20B-1C28DB58F4B6}"/>
    <dgm:cxn modelId="{E75ED073-5A8D-40FC-98C1-2033BCDE6DA8}" type="presOf" srcId="{D99E0551-B2E4-4044-99D1-2B423323676E}" destId="{BA8B8045-9AB6-4726-A2AE-26AF2C90877D}" srcOrd="0" destOrd="0" presId="urn:microsoft.com/office/officeart/2008/layout/RadialCluster"/>
    <dgm:cxn modelId="{B7117D84-B3C7-4414-8738-3E411B70BC77}" srcId="{BBEA7712-34AD-4BD7-95E4-6AFF5FD4BF04}" destId="{70750A9E-2FD8-454B-A2CC-19AE12F8CE34}" srcOrd="4" destOrd="0" parTransId="{3F1D1D2D-5400-4476-A405-701F77355112}" sibTransId="{9D813880-7C5C-4C38-AA11-8EDE28418536}"/>
    <dgm:cxn modelId="{7A23E67F-91A5-4713-B6FF-66B2A5079E34}" type="presOf" srcId="{70750A9E-2FD8-454B-A2CC-19AE12F8CE34}" destId="{2A7CF1FE-E012-4ACA-A1B2-17D6DAC0C267}" srcOrd="0" destOrd="0" presId="urn:microsoft.com/office/officeart/2008/layout/RadialCluster"/>
    <dgm:cxn modelId="{07292705-F282-4C24-8C4B-636746915D11}" type="presOf" srcId="{6C328BE7-1A6A-4A76-8F71-1F32370BA412}" destId="{59F693D6-5F47-4017-8414-BBC6EB72442E}" srcOrd="0" destOrd="0" presId="urn:microsoft.com/office/officeart/2008/layout/RadialCluster"/>
    <dgm:cxn modelId="{DC8DFA39-8F19-4087-8021-2B25F1EE6871}" type="presOf" srcId="{89DA2B6E-62AC-475A-9722-5F3092215ACA}" destId="{0AFE9DCA-4FE1-4672-9FF5-F2C34B77B4E6}" srcOrd="0" destOrd="0" presId="urn:microsoft.com/office/officeart/2008/layout/RadialCluster"/>
    <dgm:cxn modelId="{1F135A42-3F5F-418F-A577-B280EB51E4FE}" type="presParOf" srcId="{561893E6-6563-4A2B-9A37-B30ACA957646}" destId="{4A99B283-40F2-4F8F-8051-50EC4EFFF001}" srcOrd="0" destOrd="0" presId="urn:microsoft.com/office/officeart/2008/layout/RadialCluster"/>
    <dgm:cxn modelId="{0DED39BD-33EF-4F44-8F1F-483B9190C44B}" type="presParOf" srcId="{4A99B283-40F2-4F8F-8051-50EC4EFFF001}" destId="{07E5E414-F4EC-4F16-9784-B45D42C8116A}" srcOrd="0" destOrd="0" presId="urn:microsoft.com/office/officeart/2008/layout/RadialCluster"/>
    <dgm:cxn modelId="{B0BEFDDB-DE92-41A4-A890-28F9061A6B6B}" type="presParOf" srcId="{4A99B283-40F2-4F8F-8051-50EC4EFFF001}" destId="{BA8B8045-9AB6-4726-A2AE-26AF2C90877D}" srcOrd="1" destOrd="0" presId="urn:microsoft.com/office/officeart/2008/layout/RadialCluster"/>
    <dgm:cxn modelId="{D5F91129-DD04-4A55-8959-8906C48E6564}" type="presParOf" srcId="{4A99B283-40F2-4F8F-8051-50EC4EFFF001}" destId="{ED3D29F0-3295-43BD-8E85-8D1C3F85CE82}" srcOrd="2" destOrd="0" presId="urn:microsoft.com/office/officeart/2008/layout/RadialCluster"/>
    <dgm:cxn modelId="{089C045D-3C34-4F3D-9F40-C810200EC0A9}" type="presParOf" srcId="{4A99B283-40F2-4F8F-8051-50EC4EFFF001}" destId="{7A407183-F4C1-434A-BB05-A70D2F11C184}" srcOrd="3" destOrd="0" presId="urn:microsoft.com/office/officeart/2008/layout/RadialCluster"/>
    <dgm:cxn modelId="{811DE06C-A99E-4CD7-8E82-F12D350F807C}" type="presParOf" srcId="{4A99B283-40F2-4F8F-8051-50EC4EFFF001}" destId="{59F693D6-5F47-4017-8414-BBC6EB72442E}" srcOrd="4" destOrd="0" presId="urn:microsoft.com/office/officeart/2008/layout/RadialCluster"/>
    <dgm:cxn modelId="{AC51C4FF-D61A-4D75-BFF5-611B9A144F79}" type="presParOf" srcId="{4A99B283-40F2-4F8F-8051-50EC4EFFF001}" destId="{C6E65F4B-B7D8-41A4-8D92-B1831408FD41}" srcOrd="5" destOrd="0" presId="urn:microsoft.com/office/officeart/2008/layout/RadialCluster"/>
    <dgm:cxn modelId="{5228F0F9-76D3-4F61-89CF-2512F38CCBF8}" type="presParOf" srcId="{4A99B283-40F2-4F8F-8051-50EC4EFFF001}" destId="{0AFE9DCA-4FE1-4672-9FF5-F2C34B77B4E6}" srcOrd="6" destOrd="0" presId="urn:microsoft.com/office/officeart/2008/layout/RadialCluster"/>
    <dgm:cxn modelId="{DF99B29A-4B68-4CB9-8FC6-FC6C93124020}" type="presParOf" srcId="{4A99B283-40F2-4F8F-8051-50EC4EFFF001}" destId="{212D6C31-5766-45B2-BB4D-28676B835AD5}" srcOrd="7" destOrd="0" presId="urn:microsoft.com/office/officeart/2008/layout/RadialCluster"/>
    <dgm:cxn modelId="{A7B435EA-698D-4A7A-887A-25B9A0B1F31D}" type="presParOf" srcId="{4A99B283-40F2-4F8F-8051-50EC4EFFF001}" destId="{0242CA6A-9D21-4727-A0D0-800C3F54570B}" srcOrd="8" destOrd="0" presId="urn:microsoft.com/office/officeart/2008/layout/RadialCluster"/>
    <dgm:cxn modelId="{108E68E0-4DD2-4C32-84D6-B18D7AFF4B25}" type="presParOf" srcId="{4A99B283-40F2-4F8F-8051-50EC4EFFF001}" destId="{8ADE4DA9-480B-4EDD-AEBE-FEF93227839F}" srcOrd="9" destOrd="0" presId="urn:microsoft.com/office/officeart/2008/layout/RadialCluster"/>
    <dgm:cxn modelId="{B1A53D91-D5D0-431A-A548-C75F5D97F538}" type="presParOf" srcId="{4A99B283-40F2-4F8F-8051-50EC4EFFF001}" destId="{2A7CF1FE-E012-4ACA-A1B2-17D6DAC0C267}" srcOrd="10" destOrd="0" presId="urn:microsoft.com/office/officeart/2008/layout/RadialCluster"/>
    <dgm:cxn modelId="{A3DF8D13-F71A-4229-A0F1-7BA566934E1A}" type="presParOf" srcId="{4A99B283-40F2-4F8F-8051-50EC4EFFF001}" destId="{3CF19329-6A5C-4C00-BDB4-F73CBF74CF82}" srcOrd="11" destOrd="0" presId="urn:microsoft.com/office/officeart/2008/layout/RadialCluster"/>
    <dgm:cxn modelId="{5C0449FC-25B7-4DC8-B284-4975ADD00B96}" type="presParOf" srcId="{4A99B283-40F2-4F8F-8051-50EC4EFFF001}" destId="{A5CC91AF-45F7-4C48-92EF-FD24DCC52D67}" srcOrd="12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2C2F15-84A7-4E49-8492-231566241212}" type="doc">
      <dgm:prSet loTypeId="urn:microsoft.com/office/officeart/2008/layout/RadialCluster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BBEA7712-34AD-4BD7-95E4-6AFF5FD4BF04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مردم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4FA962B7-9270-43C7-9A97-DBECC20674BB}" type="parTrans" cxnId="{42A2882E-5D2C-4612-A7E8-6D6B2F79F90E}">
      <dgm:prSet/>
      <dgm:spPr/>
      <dgm:t>
        <a:bodyPr/>
        <a:lstStyle/>
        <a:p>
          <a:endParaRPr lang="en-US" sz="18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21F24AE-9165-41A4-847E-FAF741959287}" type="sibTrans" cxnId="{42A2882E-5D2C-4612-A7E8-6D6B2F79F90E}">
      <dgm:prSet/>
      <dgm:spPr/>
      <dgm:t>
        <a:bodyPr/>
        <a:lstStyle/>
        <a:p>
          <a:endParaRPr lang="en-US" sz="18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7420B7E-1258-412B-B4F5-11375062BEF5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الگوهای مسکن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D99E0551-B2E4-4044-99D1-2B423323676E}" type="parTrans" cxnId="{9027BA6B-D115-438C-BA98-49F441899EF8}">
      <dgm:prSet/>
      <dgm:spPr/>
      <dgm:t>
        <a:bodyPr/>
        <a:lstStyle/>
        <a:p>
          <a:endParaRPr lang="en-US" sz="1400" b="1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AEA83319-08DC-4637-8885-B0DCC87BBC0C}" type="sibTrans" cxnId="{9027BA6B-D115-438C-BA98-49F441899EF8}">
      <dgm:prSet/>
      <dgm:spPr/>
      <dgm:t>
        <a:bodyPr/>
        <a:lstStyle/>
        <a:p>
          <a:endParaRPr lang="en-US" sz="18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C328BE7-1A6A-4A76-8F71-1F32370BA412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رضایتمندی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2DF43478-A895-4227-AAAE-15969416D7E5}" type="parTrans" cxnId="{B9AE8195-D4C5-4F05-BC02-7A2DE545C42E}">
      <dgm:prSet/>
      <dgm:spPr/>
      <dgm:t>
        <a:bodyPr/>
        <a:lstStyle/>
        <a:p>
          <a:endParaRPr lang="en-US" sz="1400" b="1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D54D2D2-8DC9-4AB8-B1F0-70FEB1B32654}" type="sibTrans" cxnId="{B9AE8195-D4C5-4F05-BC02-7A2DE545C42E}">
      <dgm:prSet/>
      <dgm:spPr/>
      <dgm:t>
        <a:bodyPr/>
        <a:lstStyle/>
        <a:p>
          <a:endParaRPr lang="en-US" sz="18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89DA2B6E-62AC-475A-9722-5F3092215ACA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سهم زمین در اقتصاد خانوار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2D7B5CF-E176-405F-A52F-BCF1D5BCE9C8}" type="parTrans" cxnId="{33D8D334-196D-448B-A98A-442CC8D791FA}">
      <dgm:prSet/>
      <dgm:spPr/>
      <dgm:t>
        <a:bodyPr/>
        <a:lstStyle/>
        <a:p>
          <a:endParaRPr lang="en-US" sz="1400" b="1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662D5D9-97E0-4A65-A205-23DA10954220}" type="sibTrans" cxnId="{33D8D334-196D-448B-A98A-442CC8D791FA}">
      <dgm:prSet/>
      <dgm:spPr/>
      <dgm:t>
        <a:bodyPr/>
        <a:lstStyle/>
        <a:p>
          <a:endParaRPr lang="en-US" sz="18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0A73EE82-6031-43E4-A9C2-66710CC20E88}">
      <dgm:prSet phldrT="[Text]"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نحوه تصرف زمین</a:t>
          </a:r>
          <a:endParaRPr lang="en-US" sz="14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CD2A02D-E355-4FA1-9E48-9E718BA27B89}" type="parTrans" cxnId="{04747459-3793-40C4-8688-11160ABEEB7C}">
      <dgm:prSet/>
      <dgm:spPr/>
      <dgm:t>
        <a:bodyPr/>
        <a:lstStyle/>
        <a:p>
          <a:endParaRPr lang="en-US" sz="1400" b="1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65E320C-C761-4DF7-A20B-1C28DB58F4B6}" type="sibTrans" cxnId="{04747459-3793-40C4-8688-11160ABEEB7C}">
      <dgm:prSet/>
      <dgm:spPr/>
      <dgm:t>
        <a:bodyPr/>
        <a:lstStyle/>
        <a:p>
          <a:endParaRPr lang="en-US" sz="1800"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70750A9E-2FD8-454B-A2CC-19AE12F8CE34}">
      <dgm:prSet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cs typeface="B Mitra" panose="00000400000000000000" pitchFamily="2" charset="-78"/>
            </a:rPr>
            <a:t>جمعیت و مهاجرت</a:t>
          </a:r>
          <a:endParaRPr lang="en-US" sz="1400" b="1" dirty="0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3F1D1D2D-5400-4476-A405-701F77355112}" type="parTrans" cxnId="{B7117D84-B3C7-4414-8738-3E411B70BC77}">
      <dgm:prSet/>
      <dgm:spPr/>
      <dgm:t>
        <a:bodyPr/>
        <a:lstStyle/>
        <a:p>
          <a:endParaRPr lang="en-US" sz="1400" b="1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9D813880-7C5C-4C38-AA11-8EDE28418536}" type="sibTrans" cxnId="{B7117D84-B3C7-4414-8738-3E411B70BC77}">
      <dgm:prSet/>
      <dgm:spPr/>
      <dgm:t>
        <a:bodyPr/>
        <a:lstStyle/>
        <a:p>
          <a:endParaRPr lang="en-US" sz="1800">
            <a:cs typeface="B Mitra" panose="00000400000000000000" pitchFamily="2" charset="-78"/>
          </a:endParaRPr>
        </a:p>
      </dgm:t>
    </dgm:pt>
    <dgm:pt modelId="{EFE24E3E-2E4E-4BDB-8011-15B92BE50DA8}">
      <dgm:prSet custT="1"/>
      <dgm:spPr/>
      <dgm:t>
        <a:bodyPr/>
        <a:lstStyle/>
        <a:p>
          <a:r>
            <a:rPr lang="fa-IR" sz="1400" b="1" dirty="0" smtClean="0">
              <a:solidFill>
                <a:schemeClr val="tx1"/>
              </a:solidFill>
              <a:cs typeface="B Mitra" panose="00000400000000000000" pitchFamily="2" charset="-78"/>
            </a:rPr>
            <a:t>نیاز و تقاضای مصرف مسکن</a:t>
          </a:r>
          <a:endParaRPr lang="en-US" sz="1400" b="1" dirty="0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5BF04842-F1A5-4C68-A3F9-A299AF38CD28}" type="parTrans" cxnId="{D8691196-F9F0-421A-ACCF-8173DE0E5515}">
      <dgm:prSet/>
      <dgm:spPr/>
      <dgm:t>
        <a:bodyPr/>
        <a:lstStyle/>
        <a:p>
          <a:endParaRPr lang="en-US" sz="1400" b="1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FE7C058B-3493-42F9-9451-E4C379E53E38}" type="sibTrans" cxnId="{D8691196-F9F0-421A-ACCF-8173DE0E5515}">
      <dgm:prSet/>
      <dgm:spPr/>
      <dgm:t>
        <a:bodyPr/>
        <a:lstStyle/>
        <a:p>
          <a:endParaRPr lang="en-US" sz="1800">
            <a:cs typeface="B Mitra" panose="00000400000000000000" pitchFamily="2" charset="-78"/>
          </a:endParaRPr>
        </a:p>
      </dgm:t>
    </dgm:pt>
    <dgm:pt modelId="{561893E6-6563-4A2B-9A37-B30ACA957646}" type="pres">
      <dgm:prSet presAssocID="{F32C2F15-84A7-4E49-8492-231566241212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A99B283-40F2-4F8F-8051-50EC4EFFF001}" type="pres">
      <dgm:prSet presAssocID="{BBEA7712-34AD-4BD7-95E4-6AFF5FD4BF04}" presName="singleCycle" presStyleCnt="0"/>
      <dgm:spPr/>
      <dgm:t>
        <a:bodyPr/>
        <a:lstStyle/>
        <a:p>
          <a:endParaRPr lang="en-US"/>
        </a:p>
      </dgm:t>
    </dgm:pt>
    <dgm:pt modelId="{07E5E414-F4EC-4F16-9784-B45D42C8116A}" type="pres">
      <dgm:prSet presAssocID="{BBEA7712-34AD-4BD7-95E4-6AFF5FD4BF04}" presName="singleCenter" presStyleLbl="node1" presStyleIdx="0" presStyleCnt="7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BA8B8045-9AB6-4726-A2AE-26AF2C90877D}" type="pres">
      <dgm:prSet presAssocID="{D99E0551-B2E4-4044-99D1-2B423323676E}" presName="Name56" presStyleLbl="parChTrans1D2" presStyleIdx="0" presStyleCnt="6"/>
      <dgm:spPr/>
      <dgm:t>
        <a:bodyPr/>
        <a:lstStyle/>
        <a:p>
          <a:endParaRPr lang="en-US"/>
        </a:p>
      </dgm:t>
    </dgm:pt>
    <dgm:pt modelId="{ED3D29F0-3295-43BD-8E85-8D1C3F85CE82}" type="pres">
      <dgm:prSet presAssocID="{F7420B7E-1258-412B-B4F5-11375062BEF5}" presName="text0" presStyleLbl="node1" presStyleIdx="1" presStyleCnt="7" custScaleX="1373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407183-F4C1-434A-BB05-A70D2F11C184}" type="pres">
      <dgm:prSet presAssocID="{2DF43478-A895-4227-AAAE-15969416D7E5}" presName="Name56" presStyleLbl="parChTrans1D2" presStyleIdx="1" presStyleCnt="6"/>
      <dgm:spPr/>
      <dgm:t>
        <a:bodyPr/>
        <a:lstStyle/>
        <a:p>
          <a:endParaRPr lang="en-US"/>
        </a:p>
      </dgm:t>
    </dgm:pt>
    <dgm:pt modelId="{59F693D6-5F47-4017-8414-BBC6EB72442E}" type="pres">
      <dgm:prSet presAssocID="{6C328BE7-1A6A-4A76-8F71-1F32370BA412}" presName="text0" presStyleLbl="node1" presStyleIdx="2" presStyleCnt="7" custRadScaleRad="124108" custRadScaleInc="202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E65F4B-B7D8-41A4-8D92-B1831408FD41}" type="pres">
      <dgm:prSet presAssocID="{52D7B5CF-E176-405F-A52F-BCF1D5BCE9C8}" presName="Name56" presStyleLbl="parChTrans1D2" presStyleIdx="2" presStyleCnt="6"/>
      <dgm:spPr/>
      <dgm:t>
        <a:bodyPr/>
        <a:lstStyle/>
        <a:p>
          <a:endParaRPr lang="en-US"/>
        </a:p>
      </dgm:t>
    </dgm:pt>
    <dgm:pt modelId="{0AFE9DCA-4FE1-4672-9FF5-F2C34B77B4E6}" type="pres">
      <dgm:prSet presAssocID="{89DA2B6E-62AC-475A-9722-5F3092215ACA}" presName="text0" presStyleLbl="node1" presStyleIdx="3" presStyleCnt="7" custRadScaleRad="123861" custRadScaleInc="-211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2D6C31-5766-45B2-BB4D-28676B835AD5}" type="pres">
      <dgm:prSet presAssocID="{FCD2A02D-E355-4FA1-9E48-9E718BA27B89}" presName="Name56" presStyleLbl="parChTrans1D2" presStyleIdx="3" presStyleCnt="6"/>
      <dgm:spPr/>
      <dgm:t>
        <a:bodyPr/>
        <a:lstStyle/>
        <a:p>
          <a:endParaRPr lang="en-US"/>
        </a:p>
      </dgm:t>
    </dgm:pt>
    <dgm:pt modelId="{0242CA6A-9D21-4727-A0D0-800C3F54570B}" type="pres">
      <dgm:prSet presAssocID="{0A73EE82-6031-43E4-A9C2-66710CC20E88}" presName="text0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E4DA9-480B-4EDD-AEBE-FEF93227839F}" type="pres">
      <dgm:prSet presAssocID="{3F1D1D2D-5400-4476-A405-701F77355112}" presName="Name56" presStyleLbl="parChTrans1D2" presStyleIdx="4" presStyleCnt="6"/>
      <dgm:spPr/>
      <dgm:t>
        <a:bodyPr/>
        <a:lstStyle/>
        <a:p>
          <a:endParaRPr lang="en-US"/>
        </a:p>
      </dgm:t>
    </dgm:pt>
    <dgm:pt modelId="{2A7CF1FE-E012-4ACA-A1B2-17D6DAC0C267}" type="pres">
      <dgm:prSet presAssocID="{70750A9E-2FD8-454B-A2CC-19AE12F8CE34}" presName="text0" presStyleLbl="node1" presStyleIdx="5" presStyleCnt="7" custRadScaleRad="127002" custRadScaleInc="232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F19329-6A5C-4C00-BDB4-F73CBF74CF82}" type="pres">
      <dgm:prSet presAssocID="{5BF04842-F1A5-4C68-A3F9-A299AF38CD28}" presName="Name56" presStyleLbl="parChTrans1D2" presStyleIdx="5" presStyleCnt="6"/>
      <dgm:spPr/>
      <dgm:t>
        <a:bodyPr/>
        <a:lstStyle/>
        <a:p>
          <a:endParaRPr lang="en-US"/>
        </a:p>
      </dgm:t>
    </dgm:pt>
    <dgm:pt modelId="{A5CC91AF-45F7-4C48-92EF-FD24DCC52D67}" type="pres">
      <dgm:prSet presAssocID="{EFE24E3E-2E4E-4BDB-8011-15B92BE50DA8}" presName="text0" presStyleLbl="node1" presStyleIdx="6" presStyleCnt="7" custRadScaleRad="127243" custRadScaleInc="-223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D8D334-196D-448B-A98A-442CC8D791FA}" srcId="{BBEA7712-34AD-4BD7-95E4-6AFF5FD4BF04}" destId="{89DA2B6E-62AC-475A-9722-5F3092215ACA}" srcOrd="2" destOrd="0" parTransId="{52D7B5CF-E176-405F-A52F-BCF1D5BCE9C8}" sibTransId="{5662D5D9-97E0-4A65-A205-23DA10954220}"/>
    <dgm:cxn modelId="{C773BBB1-5D85-435D-BFC4-F743FA8B564E}" type="presOf" srcId="{6C328BE7-1A6A-4A76-8F71-1F32370BA412}" destId="{59F693D6-5F47-4017-8414-BBC6EB72442E}" srcOrd="0" destOrd="0" presId="urn:microsoft.com/office/officeart/2008/layout/RadialCluster"/>
    <dgm:cxn modelId="{B9AE8195-D4C5-4F05-BC02-7A2DE545C42E}" srcId="{BBEA7712-34AD-4BD7-95E4-6AFF5FD4BF04}" destId="{6C328BE7-1A6A-4A76-8F71-1F32370BA412}" srcOrd="1" destOrd="0" parTransId="{2DF43478-A895-4227-AAAE-15969416D7E5}" sibTransId="{CD54D2D2-8DC9-4AB8-B1F0-70FEB1B32654}"/>
    <dgm:cxn modelId="{D8691196-F9F0-421A-ACCF-8173DE0E5515}" srcId="{BBEA7712-34AD-4BD7-95E4-6AFF5FD4BF04}" destId="{EFE24E3E-2E4E-4BDB-8011-15B92BE50DA8}" srcOrd="5" destOrd="0" parTransId="{5BF04842-F1A5-4C68-A3F9-A299AF38CD28}" sibTransId="{FE7C058B-3493-42F9-9451-E4C379E53E38}"/>
    <dgm:cxn modelId="{FC252A75-592D-43B8-AA7E-E25EEC5AC6C4}" type="presOf" srcId="{D99E0551-B2E4-4044-99D1-2B423323676E}" destId="{BA8B8045-9AB6-4726-A2AE-26AF2C90877D}" srcOrd="0" destOrd="0" presId="urn:microsoft.com/office/officeart/2008/layout/RadialCluster"/>
    <dgm:cxn modelId="{89B99416-FFFC-4808-B0E6-86BB257A991D}" type="presOf" srcId="{52D7B5CF-E176-405F-A52F-BCF1D5BCE9C8}" destId="{C6E65F4B-B7D8-41A4-8D92-B1831408FD41}" srcOrd="0" destOrd="0" presId="urn:microsoft.com/office/officeart/2008/layout/RadialCluster"/>
    <dgm:cxn modelId="{F38E5135-1986-4781-88EB-3E0C2EF2CF77}" type="presOf" srcId="{89DA2B6E-62AC-475A-9722-5F3092215ACA}" destId="{0AFE9DCA-4FE1-4672-9FF5-F2C34B77B4E6}" srcOrd="0" destOrd="0" presId="urn:microsoft.com/office/officeart/2008/layout/RadialCluster"/>
    <dgm:cxn modelId="{654AEF6B-FF89-401B-8177-C27A8E09ADFA}" type="presOf" srcId="{3F1D1D2D-5400-4476-A405-701F77355112}" destId="{8ADE4DA9-480B-4EDD-AEBE-FEF93227839F}" srcOrd="0" destOrd="0" presId="urn:microsoft.com/office/officeart/2008/layout/RadialCluster"/>
    <dgm:cxn modelId="{DEA25217-A13F-4B7F-9014-2403D3FCA1D3}" type="presOf" srcId="{0A73EE82-6031-43E4-A9C2-66710CC20E88}" destId="{0242CA6A-9D21-4727-A0D0-800C3F54570B}" srcOrd="0" destOrd="0" presId="urn:microsoft.com/office/officeart/2008/layout/RadialCluster"/>
    <dgm:cxn modelId="{27D33646-EBD7-4C8D-9D5A-D11BFAD882B2}" type="presOf" srcId="{F7420B7E-1258-412B-B4F5-11375062BEF5}" destId="{ED3D29F0-3295-43BD-8E85-8D1C3F85CE82}" srcOrd="0" destOrd="0" presId="urn:microsoft.com/office/officeart/2008/layout/RadialCluster"/>
    <dgm:cxn modelId="{42A2882E-5D2C-4612-A7E8-6D6B2F79F90E}" srcId="{F32C2F15-84A7-4E49-8492-231566241212}" destId="{BBEA7712-34AD-4BD7-95E4-6AFF5FD4BF04}" srcOrd="0" destOrd="0" parTransId="{4FA962B7-9270-43C7-9A97-DBECC20674BB}" sibTransId="{621F24AE-9165-41A4-847E-FAF741959287}"/>
    <dgm:cxn modelId="{A973E888-EA84-4725-8568-87FFD2F8DE7B}" type="presOf" srcId="{70750A9E-2FD8-454B-A2CC-19AE12F8CE34}" destId="{2A7CF1FE-E012-4ACA-A1B2-17D6DAC0C267}" srcOrd="0" destOrd="0" presId="urn:microsoft.com/office/officeart/2008/layout/RadialCluster"/>
    <dgm:cxn modelId="{9027BA6B-D115-438C-BA98-49F441899EF8}" srcId="{BBEA7712-34AD-4BD7-95E4-6AFF5FD4BF04}" destId="{F7420B7E-1258-412B-B4F5-11375062BEF5}" srcOrd="0" destOrd="0" parTransId="{D99E0551-B2E4-4044-99D1-2B423323676E}" sibTransId="{AEA83319-08DC-4637-8885-B0DCC87BBC0C}"/>
    <dgm:cxn modelId="{B5E97154-66C0-4F6E-A6EA-EA05639D6304}" type="presOf" srcId="{EFE24E3E-2E4E-4BDB-8011-15B92BE50DA8}" destId="{A5CC91AF-45F7-4C48-92EF-FD24DCC52D67}" srcOrd="0" destOrd="0" presId="urn:microsoft.com/office/officeart/2008/layout/RadialCluster"/>
    <dgm:cxn modelId="{04747459-3793-40C4-8688-11160ABEEB7C}" srcId="{BBEA7712-34AD-4BD7-95E4-6AFF5FD4BF04}" destId="{0A73EE82-6031-43E4-A9C2-66710CC20E88}" srcOrd="3" destOrd="0" parTransId="{FCD2A02D-E355-4FA1-9E48-9E718BA27B89}" sibTransId="{C65E320C-C761-4DF7-A20B-1C28DB58F4B6}"/>
    <dgm:cxn modelId="{E1F14135-FEDE-441F-BBFD-CB61D9DBC719}" type="presOf" srcId="{FCD2A02D-E355-4FA1-9E48-9E718BA27B89}" destId="{212D6C31-5766-45B2-BB4D-28676B835AD5}" srcOrd="0" destOrd="0" presId="urn:microsoft.com/office/officeart/2008/layout/RadialCluster"/>
    <dgm:cxn modelId="{BE65B384-F735-4A0E-8E06-00CD1382075A}" type="presOf" srcId="{5BF04842-F1A5-4C68-A3F9-A299AF38CD28}" destId="{3CF19329-6A5C-4C00-BDB4-F73CBF74CF82}" srcOrd="0" destOrd="0" presId="urn:microsoft.com/office/officeart/2008/layout/RadialCluster"/>
    <dgm:cxn modelId="{B7117D84-B3C7-4414-8738-3E411B70BC77}" srcId="{BBEA7712-34AD-4BD7-95E4-6AFF5FD4BF04}" destId="{70750A9E-2FD8-454B-A2CC-19AE12F8CE34}" srcOrd="4" destOrd="0" parTransId="{3F1D1D2D-5400-4476-A405-701F77355112}" sibTransId="{9D813880-7C5C-4C38-AA11-8EDE28418536}"/>
    <dgm:cxn modelId="{23F98C1E-2C11-4C56-9627-24962844EFF3}" type="presOf" srcId="{2DF43478-A895-4227-AAAE-15969416D7E5}" destId="{7A407183-F4C1-434A-BB05-A70D2F11C184}" srcOrd="0" destOrd="0" presId="urn:microsoft.com/office/officeart/2008/layout/RadialCluster"/>
    <dgm:cxn modelId="{3CECB2BE-8789-409F-B937-AB14B05C23CE}" type="presOf" srcId="{F32C2F15-84A7-4E49-8492-231566241212}" destId="{561893E6-6563-4A2B-9A37-B30ACA957646}" srcOrd="0" destOrd="0" presId="urn:microsoft.com/office/officeart/2008/layout/RadialCluster"/>
    <dgm:cxn modelId="{847E2E29-459C-4227-915D-F456201F967B}" type="presOf" srcId="{BBEA7712-34AD-4BD7-95E4-6AFF5FD4BF04}" destId="{07E5E414-F4EC-4F16-9784-B45D42C8116A}" srcOrd="0" destOrd="0" presId="urn:microsoft.com/office/officeart/2008/layout/RadialCluster"/>
    <dgm:cxn modelId="{71DB2721-CB9C-44D6-852F-43E02F3635DD}" type="presParOf" srcId="{561893E6-6563-4A2B-9A37-B30ACA957646}" destId="{4A99B283-40F2-4F8F-8051-50EC4EFFF001}" srcOrd="0" destOrd="0" presId="urn:microsoft.com/office/officeart/2008/layout/RadialCluster"/>
    <dgm:cxn modelId="{4CA20240-982D-4173-9584-7A7EDFBCF68B}" type="presParOf" srcId="{4A99B283-40F2-4F8F-8051-50EC4EFFF001}" destId="{07E5E414-F4EC-4F16-9784-B45D42C8116A}" srcOrd="0" destOrd="0" presId="urn:microsoft.com/office/officeart/2008/layout/RadialCluster"/>
    <dgm:cxn modelId="{67CF73BB-1A01-46DF-A4F8-AC44D47AAFA5}" type="presParOf" srcId="{4A99B283-40F2-4F8F-8051-50EC4EFFF001}" destId="{BA8B8045-9AB6-4726-A2AE-26AF2C90877D}" srcOrd="1" destOrd="0" presId="urn:microsoft.com/office/officeart/2008/layout/RadialCluster"/>
    <dgm:cxn modelId="{F65764A4-4D6D-4D1D-90F6-6B381EF3F3EF}" type="presParOf" srcId="{4A99B283-40F2-4F8F-8051-50EC4EFFF001}" destId="{ED3D29F0-3295-43BD-8E85-8D1C3F85CE82}" srcOrd="2" destOrd="0" presId="urn:microsoft.com/office/officeart/2008/layout/RadialCluster"/>
    <dgm:cxn modelId="{F2D574CE-0ED4-4071-AC8A-E6E4F0E10AA5}" type="presParOf" srcId="{4A99B283-40F2-4F8F-8051-50EC4EFFF001}" destId="{7A407183-F4C1-434A-BB05-A70D2F11C184}" srcOrd="3" destOrd="0" presId="urn:microsoft.com/office/officeart/2008/layout/RadialCluster"/>
    <dgm:cxn modelId="{E20104D7-BEB7-4563-8115-773D822BC4A5}" type="presParOf" srcId="{4A99B283-40F2-4F8F-8051-50EC4EFFF001}" destId="{59F693D6-5F47-4017-8414-BBC6EB72442E}" srcOrd="4" destOrd="0" presId="urn:microsoft.com/office/officeart/2008/layout/RadialCluster"/>
    <dgm:cxn modelId="{A2427DBB-937D-4C9F-9A56-77D53C3F0634}" type="presParOf" srcId="{4A99B283-40F2-4F8F-8051-50EC4EFFF001}" destId="{C6E65F4B-B7D8-41A4-8D92-B1831408FD41}" srcOrd="5" destOrd="0" presId="urn:microsoft.com/office/officeart/2008/layout/RadialCluster"/>
    <dgm:cxn modelId="{C6ED6DEB-304D-42E2-82DA-DACB950D8A4E}" type="presParOf" srcId="{4A99B283-40F2-4F8F-8051-50EC4EFFF001}" destId="{0AFE9DCA-4FE1-4672-9FF5-F2C34B77B4E6}" srcOrd="6" destOrd="0" presId="urn:microsoft.com/office/officeart/2008/layout/RadialCluster"/>
    <dgm:cxn modelId="{245F3B9C-CADB-4A84-BF38-3AB8AE172840}" type="presParOf" srcId="{4A99B283-40F2-4F8F-8051-50EC4EFFF001}" destId="{212D6C31-5766-45B2-BB4D-28676B835AD5}" srcOrd="7" destOrd="0" presId="urn:microsoft.com/office/officeart/2008/layout/RadialCluster"/>
    <dgm:cxn modelId="{43D2A125-9DB5-4FD1-988D-F2AFD3EE4050}" type="presParOf" srcId="{4A99B283-40F2-4F8F-8051-50EC4EFFF001}" destId="{0242CA6A-9D21-4727-A0D0-800C3F54570B}" srcOrd="8" destOrd="0" presId="urn:microsoft.com/office/officeart/2008/layout/RadialCluster"/>
    <dgm:cxn modelId="{FFCE130F-F2DB-44C9-AEA6-20DA4FA9D62D}" type="presParOf" srcId="{4A99B283-40F2-4F8F-8051-50EC4EFFF001}" destId="{8ADE4DA9-480B-4EDD-AEBE-FEF93227839F}" srcOrd="9" destOrd="0" presId="urn:microsoft.com/office/officeart/2008/layout/RadialCluster"/>
    <dgm:cxn modelId="{E969776B-D49E-4EB3-9196-58370D381AD4}" type="presParOf" srcId="{4A99B283-40F2-4F8F-8051-50EC4EFFF001}" destId="{2A7CF1FE-E012-4ACA-A1B2-17D6DAC0C267}" srcOrd="10" destOrd="0" presId="urn:microsoft.com/office/officeart/2008/layout/RadialCluster"/>
    <dgm:cxn modelId="{B5854818-2220-4D11-A028-627675CAD608}" type="presParOf" srcId="{4A99B283-40F2-4F8F-8051-50EC4EFFF001}" destId="{3CF19329-6A5C-4C00-BDB4-F73CBF74CF82}" srcOrd="11" destOrd="0" presId="urn:microsoft.com/office/officeart/2008/layout/RadialCluster"/>
    <dgm:cxn modelId="{F36DF161-70B7-4FD3-A09D-9CF442E799A4}" type="presParOf" srcId="{4A99B283-40F2-4F8F-8051-50EC4EFFF001}" destId="{A5CC91AF-45F7-4C48-92EF-FD24DCC52D67}" srcOrd="12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32C2F15-84A7-4E49-8492-231566241212}" type="doc">
      <dgm:prSet loTypeId="urn:microsoft.com/office/officeart/2005/8/layout/radial5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BBEA7712-34AD-4BD7-95E4-6AFF5FD4BF04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fa-IR" sz="18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بخش خصوصی</a:t>
          </a:r>
          <a:endParaRPr lang="en-US" sz="18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4FA962B7-9270-43C7-9A97-DBECC20674BB}" type="parTrans" cxnId="{42A2882E-5D2C-4612-A7E8-6D6B2F79F90E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21F24AE-9165-41A4-847E-FAF741959287}" type="sibTrans" cxnId="{42A2882E-5D2C-4612-A7E8-6D6B2F79F90E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6C328BE7-1A6A-4A76-8F71-1F32370BA412}">
      <dgm:prSet phldrT="[Text]" custT="1"/>
      <dgm:spPr/>
      <dgm:t>
        <a:bodyPr/>
        <a:lstStyle/>
        <a:p>
          <a:r>
            <a:rPr lang="fa-IR" sz="18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عملکرد و انتظارات سازندگان</a:t>
          </a:r>
          <a:endParaRPr lang="en-US" sz="18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2DF43478-A895-4227-AAAE-15969416D7E5}" type="parTrans" cxnId="{B9AE8195-D4C5-4F05-BC02-7A2DE545C42E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D54D2D2-8DC9-4AB8-B1F0-70FEB1B32654}" type="sibTrans" cxnId="{B9AE8195-D4C5-4F05-BC02-7A2DE545C42E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89DA2B6E-62AC-475A-9722-5F3092215ACA}">
      <dgm:prSet phldrT="[Text]" custT="1"/>
      <dgm:spPr/>
      <dgm:t>
        <a:bodyPr/>
        <a:lstStyle/>
        <a:p>
          <a:r>
            <a:rPr lang="fa-IR" sz="18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عملکرد و انتظارات سرمایه گذاران</a:t>
          </a:r>
          <a:endParaRPr lang="en-US" sz="18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2D7B5CF-E176-405F-A52F-BCF1D5BCE9C8}" type="parTrans" cxnId="{33D8D334-196D-448B-A98A-442CC8D791FA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5662D5D9-97E0-4A65-A205-23DA10954220}" type="sibTrans" cxnId="{33D8D334-196D-448B-A98A-442CC8D791FA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0A73EE82-6031-43E4-A9C2-66710CC20E88}">
      <dgm:prSet phldrT="[Text]" custT="1"/>
      <dgm:spPr/>
      <dgm:t>
        <a:bodyPr/>
        <a:lstStyle/>
        <a:p>
          <a:r>
            <a:rPr lang="fa-IR" sz="1800" b="1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بورس بازی زمین</a:t>
          </a:r>
          <a:endParaRPr lang="en-US" sz="1800" b="1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FCD2A02D-E355-4FA1-9E48-9E718BA27B89}" type="parTrans" cxnId="{04747459-3793-40C4-8688-11160ABEEB7C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C65E320C-C761-4DF7-A20B-1C28DB58F4B6}" type="sibTrans" cxnId="{04747459-3793-40C4-8688-11160ABEEB7C}">
      <dgm:prSet/>
      <dgm:spPr/>
      <dgm:t>
        <a:bodyPr/>
        <a:lstStyle/>
        <a:p>
          <a:endParaRPr lang="en-US" sz="18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gm:t>
    </dgm:pt>
    <dgm:pt modelId="{70750A9E-2FD8-454B-A2CC-19AE12F8CE34}">
      <dgm:prSet custT="1"/>
      <dgm:spPr/>
      <dgm:t>
        <a:bodyPr/>
        <a:lstStyle/>
        <a:p>
          <a:r>
            <a:rPr lang="fa-IR" sz="1800" b="1" dirty="0" smtClean="0">
              <a:solidFill>
                <a:schemeClr val="tx1"/>
              </a:solidFill>
              <a:cs typeface="B Mitra" panose="00000400000000000000" pitchFamily="2" charset="-78"/>
            </a:rPr>
            <a:t>هزینه آماده سازی زمین</a:t>
          </a:r>
          <a:endParaRPr lang="en-US" sz="1800" b="1" dirty="0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3F1D1D2D-5400-4476-A405-701F77355112}" type="parTrans" cxnId="{B7117D84-B3C7-4414-8738-3E411B70BC77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9D813880-7C5C-4C38-AA11-8EDE28418536}" type="sibTrans" cxnId="{B7117D84-B3C7-4414-8738-3E411B70BC77}">
      <dgm:prSet/>
      <dgm:spPr/>
      <dgm:t>
        <a:bodyPr/>
        <a:lstStyle/>
        <a:p>
          <a:endParaRPr lang="en-US" sz="1800">
            <a:solidFill>
              <a:schemeClr val="tx1"/>
            </a:solidFill>
            <a:cs typeface="B Mitra" panose="00000400000000000000" pitchFamily="2" charset="-78"/>
          </a:endParaRPr>
        </a:p>
      </dgm:t>
    </dgm:pt>
    <dgm:pt modelId="{6C5BF729-B624-413A-B049-97023F2E38B0}" type="pres">
      <dgm:prSet presAssocID="{F32C2F15-84A7-4E49-8492-23156624121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ED52C4-C66F-4E50-9536-6F2C65593FED}" type="pres">
      <dgm:prSet presAssocID="{BBEA7712-34AD-4BD7-95E4-6AFF5FD4BF04}" presName="centerShape" presStyleLbl="node0" presStyleIdx="0" presStyleCnt="1" custScaleX="109554" custScaleY="109554"/>
      <dgm:spPr/>
      <dgm:t>
        <a:bodyPr/>
        <a:lstStyle/>
        <a:p>
          <a:endParaRPr lang="en-US"/>
        </a:p>
      </dgm:t>
    </dgm:pt>
    <dgm:pt modelId="{F2506884-DBE0-481B-97FD-17092D53A344}" type="pres">
      <dgm:prSet presAssocID="{2DF43478-A895-4227-AAAE-15969416D7E5}" presName="parTrans" presStyleLbl="sibTrans2D1" presStyleIdx="0" presStyleCnt="4"/>
      <dgm:spPr/>
      <dgm:t>
        <a:bodyPr/>
        <a:lstStyle/>
        <a:p>
          <a:endParaRPr lang="en-US"/>
        </a:p>
      </dgm:t>
    </dgm:pt>
    <dgm:pt modelId="{13FC39E7-BA8E-4B4D-8638-34B55011704C}" type="pres">
      <dgm:prSet presAssocID="{2DF43478-A895-4227-AAAE-15969416D7E5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3F97B41A-CEBF-4E27-A31B-F8C9C46E9200}" type="pres">
      <dgm:prSet presAssocID="{6C328BE7-1A6A-4A76-8F71-1F32370BA41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38A855-0F05-4B21-A28F-3EEB877B6CCB}" type="pres">
      <dgm:prSet presAssocID="{52D7B5CF-E176-405F-A52F-BCF1D5BCE9C8}" presName="parTrans" presStyleLbl="sibTrans2D1" presStyleIdx="1" presStyleCnt="4"/>
      <dgm:spPr/>
      <dgm:t>
        <a:bodyPr/>
        <a:lstStyle/>
        <a:p>
          <a:endParaRPr lang="en-US"/>
        </a:p>
      </dgm:t>
    </dgm:pt>
    <dgm:pt modelId="{37E83A62-9D74-4AD9-9FDB-6D4EB654AEE6}" type="pres">
      <dgm:prSet presAssocID="{52D7B5CF-E176-405F-A52F-BCF1D5BCE9C8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070AA5B5-2DC8-4188-B0F6-D2B36F9C09FA}" type="pres">
      <dgm:prSet presAssocID="{89DA2B6E-62AC-475A-9722-5F3092215AC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179182-DD0C-4E15-820A-CB759FC2C053}" type="pres">
      <dgm:prSet presAssocID="{FCD2A02D-E355-4FA1-9E48-9E718BA27B89}" presName="parTrans" presStyleLbl="sibTrans2D1" presStyleIdx="2" presStyleCnt="4"/>
      <dgm:spPr/>
      <dgm:t>
        <a:bodyPr/>
        <a:lstStyle/>
        <a:p>
          <a:endParaRPr lang="en-US"/>
        </a:p>
      </dgm:t>
    </dgm:pt>
    <dgm:pt modelId="{3B36C4F8-DD17-4C7A-81E8-31A4FB42411E}" type="pres">
      <dgm:prSet presAssocID="{FCD2A02D-E355-4FA1-9E48-9E718BA27B89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8A0FECB7-3195-484C-A72D-B60DFBCD1132}" type="pres">
      <dgm:prSet presAssocID="{0A73EE82-6031-43E4-A9C2-66710CC20E8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3DE59-473B-4E2D-881D-D0DE90D9A386}" type="pres">
      <dgm:prSet presAssocID="{3F1D1D2D-5400-4476-A405-701F77355112}" presName="parTrans" presStyleLbl="sibTrans2D1" presStyleIdx="3" presStyleCnt="4"/>
      <dgm:spPr/>
      <dgm:t>
        <a:bodyPr/>
        <a:lstStyle/>
        <a:p>
          <a:endParaRPr lang="en-US"/>
        </a:p>
      </dgm:t>
    </dgm:pt>
    <dgm:pt modelId="{03E17060-3FD9-48EF-B957-F4373FCC2930}" type="pres">
      <dgm:prSet presAssocID="{3F1D1D2D-5400-4476-A405-701F7735511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2A7CB221-1364-40E4-9673-37275ED9E4F1}" type="pres">
      <dgm:prSet presAssocID="{70750A9E-2FD8-454B-A2CC-19AE12F8CE3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D8D334-196D-448B-A98A-442CC8D791FA}" srcId="{BBEA7712-34AD-4BD7-95E4-6AFF5FD4BF04}" destId="{89DA2B6E-62AC-475A-9722-5F3092215ACA}" srcOrd="1" destOrd="0" parTransId="{52D7B5CF-E176-405F-A52F-BCF1D5BCE9C8}" sibTransId="{5662D5D9-97E0-4A65-A205-23DA10954220}"/>
    <dgm:cxn modelId="{C2EF55A5-4F03-4E33-BA24-934DB0B416F2}" type="presOf" srcId="{BBEA7712-34AD-4BD7-95E4-6AFF5FD4BF04}" destId="{76ED52C4-C66F-4E50-9536-6F2C65593FED}" srcOrd="0" destOrd="0" presId="urn:microsoft.com/office/officeart/2005/8/layout/radial5"/>
    <dgm:cxn modelId="{911DB8A7-BF75-4A5D-81BA-5F9C14C6B9C7}" type="presOf" srcId="{FCD2A02D-E355-4FA1-9E48-9E718BA27B89}" destId="{3B36C4F8-DD17-4C7A-81E8-31A4FB42411E}" srcOrd="1" destOrd="0" presId="urn:microsoft.com/office/officeart/2005/8/layout/radial5"/>
    <dgm:cxn modelId="{8F391EF8-70A4-4020-92B8-F3544FB50E84}" type="presOf" srcId="{70750A9E-2FD8-454B-A2CC-19AE12F8CE34}" destId="{2A7CB221-1364-40E4-9673-37275ED9E4F1}" srcOrd="0" destOrd="0" presId="urn:microsoft.com/office/officeart/2005/8/layout/radial5"/>
    <dgm:cxn modelId="{7A113216-A847-4F57-B0B7-CC02DDD26D8C}" type="presOf" srcId="{3F1D1D2D-5400-4476-A405-701F77355112}" destId="{03E17060-3FD9-48EF-B957-F4373FCC2930}" srcOrd="1" destOrd="0" presId="urn:microsoft.com/office/officeart/2005/8/layout/radial5"/>
    <dgm:cxn modelId="{94947F4B-9FF9-4072-A529-F97D2B36C1A9}" type="presOf" srcId="{0A73EE82-6031-43E4-A9C2-66710CC20E88}" destId="{8A0FECB7-3195-484C-A72D-B60DFBCD1132}" srcOrd="0" destOrd="0" presId="urn:microsoft.com/office/officeart/2005/8/layout/radial5"/>
    <dgm:cxn modelId="{8E288D14-3B6B-4C9A-B186-CE0B8545CFBC}" type="presOf" srcId="{2DF43478-A895-4227-AAAE-15969416D7E5}" destId="{13FC39E7-BA8E-4B4D-8638-34B55011704C}" srcOrd="1" destOrd="0" presId="urn:microsoft.com/office/officeart/2005/8/layout/radial5"/>
    <dgm:cxn modelId="{B9AE8195-D4C5-4F05-BC02-7A2DE545C42E}" srcId="{BBEA7712-34AD-4BD7-95E4-6AFF5FD4BF04}" destId="{6C328BE7-1A6A-4A76-8F71-1F32370BA412}" srcOrd="0" destOrd="0" parTransId="{2DF43478-A895-4227-AAAE-15969416D7E5}" sibTransId="{CD54D2D2-8DC9-4AB8-B1F0-70FEB1B32654}"/>
    <dgm:cxn modelId="{87E206F3-0147-4489-9BFE-9A0FA8879C45}" type="presOf" srcId="{6C328BE7-1A6A-4A76-8F71-1F32370BA412}" destId="{3F97B41A-CEBF-4E27-A31B-F8C9C46E9200}" srcOrd="0" destOrd="0" presId="urn:microsoft.com/office/officeart/2005/8/layout/radial5"/>
    <dgm:cxn modelId="{9D429D23-A6A5-4EAD-A05A-B1ED75CA5E01}" type="presOf" srcId="{F32C2F15-84A7-4E49-8492-231566241212}" destId="{6C5BF729-B624-413A-B049-97023F2E38B0}" srcOrd="0" destOrd="0" presId="urn:microsoft.com/office/officeart/2005/8/layout/radial5"/>
    <dgm:cxn modelId="{42A2882E-5D2C-4612-A7E8-6D6B2F79F90E}" srcId="{F32C2F15-84A7-4E49-8492-231566241212}" destId="{BBEA7712-34AD-4BD7-95E4-6AFF5FD4BF04}" srcOrd="0" destOrd="0" parTransId="{4FA962B7-9270-43C7-9A97-DBECC20674BB}" sibTransId="{621F24AE-9165-41A4-847E-FAF741959287}"/>
    <dgm:cxn modelId="{57AA297A-91AF-4300-AF4C-35D343A0589D}" type="presOf" srcId="{52D7B5CF-E176-405F-A52F-BCF1D5BCE9C8}" destId="{37E83A62-9D74-4AD9-9FDB-6D4EB654AEE6}" srcOrd="1" destOrd="0" presId="urn:microsoft.com/office/officeart/2005/8/layout/radial5"/>
    <dgm:cxn modelId="{B2CE9EFF-76F2-4E62-BAF1-B696158277F7}" type="presOf" srcId="{2DF43478-A895-4227-AAAE-15969416D7E5}" destId="{F2506884-DBE0-481B-97FD-17092D53A344}" srcOrd="0" destOrd="0" presId="urn:microsoft.com/office/officeart/2005/8/layout/radial5"/>
    <dgm:cxn modelId="{D6FEFB40-4683-4374-9F43-342882386516}" type="presOf" srcId="{89DA2B6E-62AC-475A-9722-5F3092215ACA}" destId="{070AA5B5-2DC8-4188-B0F6-D2B36F9C09FA}" srcOrd="0" destOrd="0" presId="urn:microsoft.com/office/officeart/2005/8/layout/radial5"/>
    <dgm:cxn modelId="{931CF729-914B-419B-8F57-D6098B1C7269}" type="presOf" srcId="{3F1D1D2D-5400-4476-A405-701F77355112}" destId="{53C3DE59-473B-4E2D-881D-D0DE90D9A386}" srcOrd="0" destOrd="0" presId="urn:microsoft.com/office/officeart/2005/8/layout/radial5"/>
    <dgm:cxn modelId="{04747459-3793-40C4-8688-11160ABEEB7C}" srcId="{BBEA7712-34AD-4BD7-95E4-6AFF5FD4BF04}" destId="{0A73EE82-6031-43E4-A9C2-66710CC20E88}" srcOrd="2" destOrd="0" parTransId="{FCD2A02D-E355-4FA1-9E48-9E718BA27B89}" sibTransId="{C65E320C-C761-4DF7-A20B-1C28DB58F4B6}"/>
    <dgm:cxn modelId="{73F78133-A1DB-47CE-AFF5-3BFC0E32976C}" type="presOf" srcId="{52D7B5CF-E176-405F-A52F-BCF1D5BCE9C8}" destId="{5838A855-0F05-4B21-A28F-3EEB877B6CCB}" srcOrd="0" destOrd="0" presId="urn:microsoft.com/office/officeart/2005/8/layout/radial5"/>
    <dgm:cxn modelId="{B7117D84-B3C7-4414-8738-3E411B70BC77}" srcId="{BBEA7712-34AD-4BD7-95E4-6AFF5FD4BF04}" destId="{70750A9E-2FD8-454B-A2CC-19AE12F8CE34}" srcOrd="3" destOrd="0" parTransId="{3F1D1D2D-5400-4476-A405-701F77355112}" sibTransId="{9D813880-7C5C-4C38-AA11-8EDE28418536}"/>
    <dgm:cxn modelId="{6C971F67-9ADB-4150-8064-DF51A34220AB}" type="presOf" srcId="{FCD2A02D-E355-4FA1-9E48-9E718BA27B89}" destId="{AC179182-DD0C-4E15-820A-CB759FC2C053}" srcOrd="0" destOrd="0" presId="urn:microsoft.com/office/officeart/2005/8/layout/radial5"/>
    <dgm:cxn modelId="{2ED1EF10-B6BD-4F5A-B93E-D25703D633C0}" type="presParOf" srcId="{6C5BF729-B624-413A-B049-97023F2E38B0}" destId="{76ED52C4-C66F-4E50-9536-6F2C65593FED}" srcOrd="0" destOrd="0" presId="urn:microsoft.com/office/officeart/2005/8/layout/radial5"/>
    <dgm:cxn modelId="{3DF395B2-0830-4CEF-968A-6241F969C938}" type="presParOf" srcId="{6C5BF729-B624-413A-B049-97023F2E38B0}" destId="{F2506884-DBE0-481B-97FD-17092D53A344}" srcOrd="1" destOrd="0" presId="urn:microsoft.com/office/officeart/2005/8/layout/radial5"/>
    <dgm:cxn modelId="{BD4A2335-D534-414D-A85C-0A4C844622F8}" type="presParOf" srcId="{F2506884-DBE0-481B-97FD-17092D53A344}" destId="{13FC39E7-BA8E-4B4D-8638-34B55011704C}" srcOrd="0" destOrd="0" presId="urn:microsoft.com/office/officeart/2005/8/layout/radial5"/>
    <dgm:cxn modelId="{D27BB83B-D001-49F5-BDF7-79524EDAD29E}" type="presParOf" srcId="{6C5BF729-B624-413A-B049-97023F2E38B0}" destId="{3F97B41A-CEBF-4E27-A31B-F8C9C46E9200}" srcOrd="2" destOrd="0" presId="urn:microsoft.com/office/officeart/2005/8/layout/radial5"/>
    <dgm:cxn modelId="{0EF07E69-6324-415E-9FB8-B825C8E2BE9A}" type="presParOf" srcId="{6C5BF729-B624-413A-B049-97023F2E38B0}" destId="{5838A855-0F05-4B21-A28F-3EEB877B6CCB}" srcOrd="3" destOrd="0" presId="urn:microsoft.com/office/officeart/2005/8/layout/radial5"/>
    <dgm:cxn modelId="{BA7EABE3-6BC0-4E16-9D29-273C0A25F614}" type="presParOf" srcId="{5838A855-0F05-4B21-A28F-3EEB877B6CCB}" destId="{37E83A62-9D74-4AD9-9FDB-6D4EB654AEE6}" srcOrd="0" destOrd="0" presId="urn:microsoft.com/office/officeart/2005/8/layout/radial5"/>
    <dgm:cxn modelId="{4705EB42-CDD2-4FC8-9724-BB6E23BD7E7B}" type="presParOf" srcId="{6C5BF729-B624-413A-B049-97023F2E38B0}" destId="{070AA5B5-2DC8-4188-B0F6-D2B36F9C09FA}" srcOrd="4" destOrd="0" presId="urn:microsoft.com/office/officeart/2005/8/layout/radial5"/>
    <dgm:cxn modelId="{3374DD0F-C00F-4865-8496-7066592E676C}" type="presParOf" srcId="{6C5BF729-B624-413A-B049-97023F2E38B0}" destId="{AC179182-DD0C-4E15-820A-CB759FC2C053}" srcOrd="5" destOrd="0" presId="urn:microsoft.com/office/officeart/2005/8/layout/radial5"/>
    <dgm:cxn modelId="{747D1011-0B8F-4A02-A5C9-10891D9DB7D3}" type="presParOf" srcId="{AC179182-DD0C-4E15-820A-CB759FC2C053}" destId="{3B36C4F8-DD17-4C7A-81E8-31A4FB42411E}" srcOrd="0" destOrd="0" presId="urn:microsoft.com/office/officeart/2005/8/layout/radial5"/>
    <dgm:cxn modelId="{CEA93BFE-C1D7-46B0-A83E-025E5380AE94}" type="presParOf" srcId="{6C5BF729-B624-413A-B049-97023F2E38B0}" destId="{8A0FECB7-3195-484C-A72D-B60DFBCD1132}" srcOrd="6" destOrd="0" presId="urn:microsoft.com/office/officeart/2005/8/layout/radial5"/>
    <dgm:cxn modelId="{E35C2164-E2DB-47AA-B8B2-3A7AD1DA58A6}" type="presParOf" srcId="{6C5BF729-B624-413A-B049-97023F2E38B0}" destId="{53C3DE59-473B-4E2D-881D-D0DE90D9A386}" srcOrd="7" destOrd="0" presId="urn:microsoft.com/office/officeart/2005/8/layout/radial5"/>
    <dgm:cxn modelId="{E74E8534-7062-45EC-B938-941B93A66ED6}" type="presParOf" srcId="{53C3DE59-473B-4E2D-881D-D0DE90D9A386}" destId="{03E17060-3FD9-48EF-B957-F4373FCC2930}" srcOrd="0" destOrd="0" presId="urn:microsoft.com/office/officeart/2005/8/layout/radial5"/>
    <dgm:cxn modelId="{E2B7EAA3-B587-485E-A022-4C0AC03354A8}" type="presParOf" srcId="{6C5BF729-B624-413A-B049-97023F2E38B0}" destId="{2A7CB221-1364-40E4-9673-37275ED9E4F1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ED52C4-C66F-4E50-9536-6F2C65593FED}">
      <dsp:nvSpPr>
        <dsp:cNvPr id="0" name=""/>
        <dsp:cNvSpPr/>
      </dsp:nvSpPr>
      <dsp:spPr>
        <a:xfrm>
          <a:off x="2911518" y="1805364"/>
          <a:ext cx="1286101" cy="1286101"/>
        </a:xfrm>
        <a:prstGeom prst="ellipse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شهری</a:t>
          </a:r>
          <a:endParaRPr lang="en-US" sz="18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099863" y="1993709"/>
        <a:ext cx="909411" cy="909411"/>
      </dsp:txXfrm>
    </dsp:sp>
    <dsp:sp modelId="{FB65649C-1285-477E-A054-42AC6154AE63}">
      <dsp:nvSpPr>
        <dsp:cNvPr id="0" name=""/>
        <dsp:cNvSpPr/>
      </dsp:nvSpPr>
      <dsp:spPr>
        <a:xfrm rot="16200000">
          <a:off x="3418130" y="1337019"/>
          <a:ext cx="272877" cy="43727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459062" y="1465406"/>
        <a:ext cx="191014" cy="262364"/>
      </dsp:txXfrm>
    </dsp:sp>
    <dsp:sp modelId="{B5C57CEA-2C09-42B5-A7D8-0160338B81B0}">
      <dsp:nvSpPr>
        <dsp:cNvPr id="0" name=""/>
        <dsp:cNvSpPr/>
      </dsp:nvSpPr>
      <dsp:spPr>
        <a:xfrm>
          <a:off x="2911518" y="4400"/>
          <a:ext cx="1286101" cy="12861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توسعه شهری</a:t>
          </a:r>
          <a:endParaRPr lang="en-US" sz="16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099863" y="192745"/>
        <a:ext cx="909411" cy="909411"/>
      </dsp:txXfrm>
    </dsp:sp>
    <dsp:sp modelId="{F2506884-DBE0-481B-97FD-17092D53A344}">
      <dsp:nvSpPr>
        <dsp:cNvPr id="0" name=""/>
        <dsp:cNvSpPr/>
      </dsp:nvSpPr>
      <dsp:spPr>
        <a:xfrm>
          <a:off x="4310889" y="2229778"/>
          <a:ext cx="272877" cy="43727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4310889" y="2317233"/>
        <a:ext cx="191014" cy="262364"/>
      </dsp:txXfrm>
    </dsp:sp>
    <dsp:sp modelId="{3F97B41A-CEBF-4E27-A31B-F8C9C46E9200}">
      <dsp:nvSpPr>
        <dsp:cNvPr id="0" name=""/>
        <dsp:cNvSpPr/>
      </dsp:nvSpPr>
      <dsp:spPr>
        <a:xfrm>
          <a:off x="4712482" y="1805364"/>
          <a:ext cx="1286101" cy="12861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دولت، قوانین و مقررات</a:t>
          </a:r>
          <a:endParaRPr lang="en-US" sz="16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4900827" y="1993709"/>
        <a:ext cx="909411" cy="909411"/>
      </dsp:txXfrm>
    </dsp:sp>
    <dsp:sp modelId="{5838A855-0F05-4B21-A28F-3EEB877B6CCB}">
      <dsp:nvSpPr>
        <dsp:cNvPr id="0" name=""/>
        <dsp:cNvSpPr/>
      </dsp:nvSpPr>
      <dsp:spPr>
        <a:xfrm rot="5400000">
          <a:off x="3418130" y="3122537"/>
          <a:ext cx="272877" cy="43727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459062" y="3169061"/>
        <a:ext cx="191014" cy="262364"/>
      </dsp:txXfrm>
    </dsp:sp>
    <dsp:sp modelId="{070AA5B5-2DC8-4188-B0F6-D2B36F9C09FA}">
      <dsp:nvSpPr>
        <dsp:cNvPr id="0" name=""/>
        <dsp:cNvSpPr/>
      </dsp:nvSpPr>
      <dsp:spPr>
        <a:xfrm>
          <a:off x="2911518" y="3606328"/>
          <a:ext cx="1286101" cy="12861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مردم</a:t>
          </a:r>
          <a:endParaRPr lang="en-US" sz="16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099863" y="3794673"/>
        <a:ext cx="909411" cy="909411"/>
      </dsp:txXfrm>
    </dsp:sp>
    <dsp:sp modelId="{AC179182-DD0C-4E15-820A-CB759FC2C053}">
      <dsp:nvSpPr>
        <dsp:cNvPr id="0" name=""/>
        <dsp:cNvSpPr/>
      </dsp:nvSpPr>
      <dsp:spPr>
        <a:xfrm rot="10800000">
          <a:off x="2525371" y="2229778"/>
          <a:ext cx="272877" cy="43727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 rot="10800000">
        <a:off x="2607234" y="2317233"/>
        <a:ext cx="191014" cy="262364"/>
      </dsp:txXfrm>
    </dsp:sp>
    <dsp:sp modelId="{8A0FECB7-3195-484C-A72D-B60DFBCD1132}">
      <dsp:nvSpPr>
        <dsp:cNvPr id="0" name=""/>
        <dsp:cNvSpPr/>
      </dsp:nvSpPr>
      <dsp:spPr>
        <a:xfrm>
          <a:off x="1110554" y="1805364"/>
          <a:ext cx="1286101" cy="12861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سرمایه گذاران و سازندگان</a:t>
          </a:r>
          <a:endParaRPr lang="en-US" sz="16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1298899" y="1993709"/>
        <a:ext cx="909411" cy="9094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C8088A-C70B-4C42-987B-3C6428294293}">
      <dsp:nvSpPr>
        <dsp:cNvPr id="0" name=""/>
        <dsp:cNvSpPr/>
      </dsp:nvSpPr>
      <dsp:spPr>
        <a:xfrm>
          <a:off x="2349960" y="1407353"/>
          <a:ext cx="2496451" cy="2496451"/>
        </a:xfrm>
        <a:prstGeom prst="ellipse">
          <a:avLst/>
        </a:prstGeom>
        <a:solidFill>
          <a:schemeClr val="tx2">
            <a:lumMod val="40000"/>
            <a:lumOff val="60000"/>
            <a:alpha val="5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latin typeface="Adobe Arabic" panose="02040503050201020203" pitchFamily="18" charset="-78"/>
              <a:cs typeface="B Mitra" panose="00000400000000000000" pitchFamily="2" charset="-78"/>
            </a:rPr>
            <a:t>زمین و دولت</a:t>
          </a:r>
          <a:endParaRPr lang="en-US" sz="2800" b="1" kern="1200" dirty="0"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2715557" y="1772950"/>
        <a:ext cx="1765257" cy="1765257"/>
      </dsp:txXfrm>
    </dsp:sp>
    <dsp:sp modelId="{86273C3B-BB83-435C-98A3-E2D376D66424}">
      <dsp:nvSpPr>
        <dsp:cNvPr id="0" name=""/>
        <dsp:cNvSpPr/>
      </dsp:nvSpPr>
      <dsp:spPr>
        <a:xfrm>
          <a:off x="2885387" y="87966"/>
          <a:ext cx="1425598" cy="142559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latin typeface="Adobe Arabic" panose="02040503050201020203" pitchFamily="18" charset="-78"/>
              <a:cs typeface="B Mitra" panose="00000400000000000000" pitchFamily="2" charset="-78"/>
            </a:rPr>
            <a:t>دیدگاه های دولت</a:t>
          </a:r>
          <a:endParaRPr lang="en-US" sz="1600" b="1" kern="1200" dirty="0"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094161" y="296740"/>
        <a:ext cx="1008050" cy="1008050"/>
      </dsp:txXfrm>
    </dsp:sp>
    <dsp:sp modelId="{E0DBFDD2-45F1-4F1C-97BA-F19C262E2542}">
      <dsp:nvSpPr>
        <dsp:cNvPr id="0" name=""/>
        <dsp:cNvSpPr/>
      </dsp:nvSpPr>
      <dsp:spPr>
        <a:xfrm>
          <a:off x="4649419" y="1369610"/>
          <a:ext cx="1425598" cy="142559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latin typeface="Adobe Arabic" panose="02040503050201020203" pitchFamily="18" charset="-78"/>
              <a:cs typeface="B Mitra" panose="00000400000000000000" pitchFamily="2" charset="-78"/>
            </a:rPr>
            <a:t>دولت، قوانین و مقررات</a:t>
          </a:r>
        </a:p>
      </dsp:txBody>
      <dsp:txXfrm>
        <a:off x="4858193" y="1578384"/>
        <a:ext cx="1008050" cy="1008050"/>
      </dsp:txXfrm>
    </dsp:sp>
    <dsp:sp modelId="{25BA08FE-B4FF-4387-B72F-44415D0ADFF4}">
      <dsp:nvSpPr>
        <dsp:cNvPr id="0" name=""/>
        <dsp:cNvSpPr/>
      </dsp:nvSpPr>
      <dsp:spPr>
        <a:xfrm>
          <a:off x="3975619" y="3443355"/>
          <a:ext cx="1425598" cy="142559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latin typeface="Adobe Arabic" panose="02040503050201020203" pitchFamily="18" charset="-78"/>
              <a:cs typeface="B Mitra" panose="00000400000000000000" pitchFamily="2" charset="-78"/>
            </a:rPr>
            <a:t>آمار و اطلاعات</a:t>
          </a:r>
          <a:endParaRPr lang="en-US" sz="1600" b="1" kern="1200" dirty="0"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4184393" y="3652129"/>
        <a:ext cx="1008050" cy="1008050"/>
      </dsp:txXfrm>
    </dsp:sp>
    <dsp:sp modelId="{F786F016-1388-4870-96B1-599FD7355400}">
      <dsp:nvSpPr>
        <dsp:cNvPr id="0" name=""/>
        <dsp:cNvSpPr/>
      </dsp:nvSpPr>
      <dsp:spPr>
        <a:xfrm>
          <a:off x="1795155" y="3443355"/>
          <a:ext cx="1425598" cy="142559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latin typeface="Adobe Arabic" panose="02040503050201020203" pitchFamily="18" charset="-78"/>
              <a:cs typeface="B Mitra" panose="00000400000000000000" pitchFamily="2" charset="-78"/>
            </a:rPr>
            <a:t>سازمان ها و تشکیلات</a:t>
          </a:r>
          <a:endParaRPr lang="en-US" sz="1600" b="1" kern="1200" dirty="0"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2003929" y="3652129"/>
        <a:ext cx="1008050" cy="1008050"/>
      </dsp:txXfrm>
    </dsp:sp>
    <dsp:sp modelId="{86DDEE35-BB5A-4518-BA2C-C08EF7B68563}">
      <dsp:nvSpPr>
        <dsp:cNvPr id="0" name=""/>
        <dsp:cNvSpPr/>
      </dsp:nvSpPr>
      <dsp:spPr>
        <a:xfrm>
          <a:off x="1121354" y="1369610"/>
          <a:ext cx="1425598" cy="142559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cs typeface="B Mitra" panose="00000400000000000000" pitchFamily="2" charset="-78"/>
            </a:rPr>
            <a:t>حقوق مالکیت زمین</a:t>
          </a:r>
          <a:endParaRPr lang="en-US" sz="1600" b="1" kern="1200" dirty="0">
            <a:cs typeface="B Mitra" panose="00000400000000000000" pitchFamily="2" charset="-78"/>
          </a:endParaRPr>
        </a:p>
      </dsp:txBody>
      <dsp:txXfrm>
        <a:off x="1330128" y="1578384"/>
        <a:ext cx="1008050" cy="10080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5E414-F4EC-4F16-9784-B45D42C8116A}">
      <dsp:nvSpPr>
        <dsp:cNvPr id="0" name=""/>
        <dsp:cNvSpPr/>
      </dsp:nvSpPr>
      <dsp:spPr>
        <a:xfrm>
          <a:off x="2665847" y="1643703"/>
          <a:ext cx="1408888" cy="1408888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توسعه شهری</a:t>
          </a:r>
          <a:endParaRPr lang="en-US" sz="18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2734623" y="1712479"/>
        <a:ext cx="1271336" cy="1271336"/>
      </dsp:txXfrm>
    </dsp:sp>
    <dsp:sp modelId="{BA8B8045-9AB6-4726-A2AE-26AF2C90877D}">
      <dsp:nvSpPr>
        <dsp:cNvPr id="0" name=""/>
        <dsp:cNvSpPr/>
      </dsp:nvSpPr>
      <dsp:spPr>
        <a:xfrm rot="16200000">
          <a:off x="3020619" y="1294031"/>
          <a:ext cx="69934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9344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3D29F0-3295-43BD-8E85-8D1C3F85CE82}">
      <dsp:nvSpPr>
        <dsp:cNvPr id="0" name=""/>
        <dsp:cNvSpPr/>
      </dsp:nvSpPr>
      <dsp:spPr>
        <a:xfrm>
          <a:off x="2722219" y="403"/>
          <a:ext cx="1296145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رویکردها و دیدگاه های توسعه شهری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2768299" y="46483"/>
        <a:ext cx="1203985" cy="851795"/>
      </dsp:txXfrm>
    </dsp:sp>
    <dsp:sp modelId="{7A407183-F4C1-434A-BB05-A70D2F11C184}">
      <dsp:nvSpPr>
        <dsp:cNvPr id="0" name=""/>
        <dsp:cNvSpPr/>
      </dsp:nvSpPr>
      <dsp:spPr>
        <a:xfrm rot="20165256">
          <a:off x="4041519" y="1878936"/>
          <a:ext cx="77398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73982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F693D6-5F47-4017-8414-BBC6EB72442E}">
      <dsp:nvSpPr>
        <dsp:cNvPr id="0" name=""/>
        <dsp:cNvSpPr/>
      </dsp:nvSpPr>
      <dsp:spPr>
        <a:xfrm>
          <a:off x="4782284" y="932549"/>
          <a:ext cx="1432329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الگوهای مسکن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4828364" y="978629"/>
        <a:ext cx="1340169" cy="851795"/>
      </dsp:txXfrm>
    </dsp:sp>
    <dsp:sp modelId="{C6E65F4B-B7D8-41A4-8D92-B1831408FD41}">
      <dsp:nvSpPr>
        <dsp:cNvPr id="0" name=""/>
        <dsp:cNvSpPr/>
      </dsp:nvSpPr>
      <dsp:spPr>
        <a:xfrm rot="1419210">
          <a:off x="4042289" y="2811649"/>
          <a:ext cx="77244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7244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E9DCA-4FE1-4672-9FF5-F2C34B77B4E6}">
      <dsp:nvSpPr>
        <dsp:cNvPr id="0" name=""/>
        <dsp:cNvSpPr/>
      </dsp:nvSpPr>
      <dsp:spPr>
        <a:xfrm>
          <a:off x="4782283" y="2808306"/>
          <a:ext cx="1432329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واحدهای تولید شهری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4828363" y="2854386"/>
        <a:ext cx="1340169" cy="851795"/>
      </dsp:txXfrm>
    </dsp:sp>
    <dsp:sp modelId="{212D6C31-5766-45B2-BB4D-28676B835AD5}">
      <dsp:nvSpPr>
        <dsp:cNvPr id="0" name=""/>
        <dsp:cNvSpPr/>
      </dsp:nvSpPr>
      <dsp:spPr>
        <a:xfrm rot="5400000">
          <a:off x="3020619" y="3402264"/>
          <a:ext cx="69934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9344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42CA6A-9D21-4727-A0D0-800C3F54570B}">
      <dsp:nvSpPr>
        <dsp:cNvPr id="0" name=""/>
        <dsp:cNvSpPr/>
      </dsp:nvSpPr>
      <dsp:spPr>
        <a:xfrm>
          <a:off x="2506195" y="3751936"/>
          <a:ext cx="1728193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عدالت اجتماعی-فضایی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(ارزش افزوده)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2552275" y="3798016"/>
        <a:ext cx="1636033" cy="851795"/>
      </dsp:txXfrm>
    </dsp:sp>
    <dsp:sp modelId="{8ADE4DA9-480B-4EDD-AEBE-FEF93227839F}">
      <dsp:nvSpPr>
        <dsp:cNvPr id="0" name=""/>
        <dsp:cNvSpPr/>
      </dsp:nvSpPr>
      <dsp:spPr>
        <a:xfrm rot="9417924">
          <a:off x="1831318" y="2817718"/>
          <a:ext cx="86917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69179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7CF1FE-E012-4ACA-A1B2-17D6DAC0C267}">
      <dsp:nvSpPr>
        <dsp:cNvPr id="0" name=""/>
        <dsp:cNvSpPr/>
      </dsp:nvSpPr>
      <dsp:spPr>
        <a:xfrm>
          <a:off x="489974" y="2808317"/>
          <a:ext cx="1375994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cs typeface="B Mitra" panose="00000400000000000000" pitchFamily="2" charset="-78"/>
            </a:rPr>
            <a:t>آماده سازی زمین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cs typeface="B Mitra" panose="00000400000000000000" pitchFamily="2" charset="-78"/>
            </a:rPr>
            <a:t>(تامین زیرساخت)</a:t>
          </a:r>
          <a:endParaRPr lang="en-US" sz="1400" b="1" kern="1200" dirty="0">
            <a:solidFill>
              <a:schemeClr val="tx1"/>
            </a:solidFill>
            <a:cs typeface="B Mitra" panose="00000400000000000000" pitchFamily="2" charset="-78"/>
          </a:endParaRPr>
        </a:p>
      </dsp:txBody>
      <dsp:txXfrm>
        <a:off x="536054" y="2854397"/>
        <a:ext cx="1283834" cy="851795"/>
      </dsp:txXfrm>
    </dsp:sp>
    <dsp:sp modelId="{3CF19329-6A5C-4C00-BDB4-F73CBF74CF82}">
      <dsp:nvSpPr>
        <dsp:cNvPr id="0" name=""/>
        <dsp:cNvSpPr/>
      </dsp:nvSpPr>
      <dsp:spPr>
        <a:xfrm rot="12197304">
          <a:off x="1830492" y="1872789"/>
          <a:ext cx="87083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7083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CC91AF-45F7-4C48-92EF-FD24DCC52D67}">
      <dsp:nvSpPr>
        <dsp:cNvPr id="0" name=""/>
        <dsp:cNvSpPr/>
      </dsp:nvSpPr>
      <dsp:spPr>
        <a:xfrm>
          <a:off x="489972" y="932533"/>
          <a:ext cx="1375994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cs typeface="B Mitra" panose="00000400000000000000" pitchFamily="2" charset="-78"/>
            </a:rPr>
            <a:t>محیط زیست و توسعه پایدار</a:t>
          </a:r>
          <a:endParaRPr lang="en-US" sz="1400" b="1" kern="1200" dirty="0">
            <a:solidFill>
              <a:schemeClr val="tx1"/>
            </a:solidFill>
            <a:cs typeface="B Mitra" panose="00000400000000000000" pitchFamily="2" charset="-78"/>
          </a:endParaRPr>
        </a:p>
      </dsp:txBody>
      <dsp:txXfrm>
        <a:off x="536052" y="978613"/>
        <a:ext cx="1283834" cy="8517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5E414-F4EC-4F16-9784-B45D42C8116A}">
      <dsp:nvSpPr>
        <dsp:cNvPr id="0" name=""/>
        <dsp:cNvSpPr/>
      </dsp:nvSpPr>
      <dsp:spPr>
        <a:xfrm>
          <a:off x="2679931" y="1643703"/>
          <a:ext cx="1408888" cy="1408888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مردم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2748707" y="1712479"/>
        <a:ext cx="1271336" cy="1271336"/>
      </dsp:txXfrm>
    </dsp:sp>
    <dsp:sp modelId="{BA8B8045-9AB6-4726-A2AE-26AF2C90877D}">
      <dsp:nvSpPr>
        <dsp:cNvPr id="0" name=""/>
        <dsp:cNvSpPr/>
      </dsp:nvSpPr>
      <dsp:spPr>
        <a:xfrm rot="16200000">
          <a:off x="3034703" y="1294031"/>
          <a:ext cx="69934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9344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3D29F0-3295-43BD-8E85-8D1C3F85CE82}">
      <dsp:nvSpPr>
        <dsp:cNvPr id="0" name=""/>
        <dsp:cNvSpPr/>
      </dsp:nvSpPr>
      <dsp:spPr>
        <a:xfrm>
          <a:off x="2736303" y="403"/>
          <a:ext cx="1296145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الگوهای مسکن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2782383" y="46483"/>
        <a:ext cx="1203985" cy="851795"/>
      </dsp:txXfrm>
    </dsp:sp>
    <dsp:sp modelId="{7A407183-F4C1-434A-BB05-A70D2F11C184}">
      <dsp:nvSpPr>
        <dsp:cNvPr id="0" name=""/>
        <dsp:cNvSpPr/>
      </dsp:nvSpPr>
      <dsp:spPr>
        <a:xfrm rot="20165256">
          <a:off x="4044139" y="1824800"/>
          <a:ext cx="104109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41096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F693D6-5F47-4017-8414-BBC6EB72442E}">
      <dsp:nvSpPr>
        <dsp:cNvPr id="0" name=""/>
        <dsp:cNvSpPr/>
      </dsp:nvSpPr>
      <dsp:spPr>
        <a:xfrm>
          <a:off x="5040555" y="932549"/>
          <a:ext cx="943955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رضایتمندی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5086635" y="978629"/>
        <a:ext cx="851795" cy="851795"/>
      </dsp:txXfrm>
    </dsp:sp>
    <dsp:sp modelId="{C6E65F4B-B7D8-41A4-8D92-B1831408FD41}">
      <dsp:nvSpPr>
        <dsp:cNvPr id="0" name=""/>
        <dsp:cNvSpPr/>
      </dsp:nvSpPr>
      <dsp:spPr>
        <a:xfrm rot="1419210">
          <a:off x="4045175" y="2865126"/>
          <a:ext cx="103902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39023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E9DCA-4FE1-4672-9FF5-F2C34B77B4E6}">
      <dsp:nvSpPr>
        <dsp:cNvPr id="0" name=""/>
        <dsp:cNvSpPr/>
      </dsp:nvSpPr>
      <dsp:spPr>
        <a:xfrm>
          <a:off x="5040554" y="2808306"/>
          <a:ext cx="943955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سهم زمین در اقتصاد خانوار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5086634" y="2854386"/>
        <a:ext cx="851795" cy="851795"/>
      </dsp:txXfrm>
    </dsp:sp>
    <dsp:sp modelId="{212D6C31-5766-45B2-BB4D-28676B835AD5}">
      <dsp:nvSpPr>
        <dsp:cNvPr id="0" name=""/>
        <dsp:cNvSpPr/>
      </dsp:nvSpPr>
      <dsp:spPr>
        <a:xfrm rot="5400000">
          <a:off x="3034703" y="3402264"/>
          <a:ext cx="69934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9344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42CA6A-9D21-4727-A0D0-800C3F54570B}">
      <dsp:nvSpPr>
        <dsp:cNvPr id="0" name=""/>
        <dsp:cNvSpPr/>
      </dsp:nvSpPr>
      <dsp:spPr>
        <a:xfrm>
          <a:off x="2912398" y="3751936"/>
          <a:ext cx="943955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نحوه تصرف زمین</a:t>
          </a:r>
          <a:endParaRPr lang="en-US" sz="14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2958478" y="3798016"/>
        <a:ext cx="851795" cy="851795"/>
      </dsp:txXfrm>
    </dsp:sp>
    <dsp:sp modelId="{8ADE4DA9-480B-4EDD-AEBE-FEF93227839F}">
      <dsp:nvSpPr>
        <dsp:cNvPr id="0" name=""/>
        <dsp:cNvSpPr/>
      </dsp:nvSpPr>
      <dsp:spPr>
        <a:xfrm rot="9417924">
          <a:off x="1620025" y="2863642"/>
          <a:ext cx="110391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03914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7CF1FE-E012-4ACA-A1B2-17D6DAC0C267}">
      <dsp:nvSpPr>
        <dsp:cNvPr id="0" name=""/>
        <dsp:cNvSpPr/>
      </dsp:nvSpPr>
      <dsp:spPr>
        <a:xfrm>
          <a:off x="720077" y="2808317"/>
          <a:ext cx="943955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cs typeface="B Mitra" panose="00000400000000000000" pitchFamily="2" charset="-78"/>
            </a:rPr>
            <a:t>جمعیت و مهاجرت</a:t>
          </a:r>
          <a:endParaRPr lang="en-US" sz="1400" b="1" kern="1200" dirty="0">
            <a:solidFill>
              <a:schemeClr val="tx1"/>
            </a:solidFill>
            <a:cs typeface="B Mitra" panose="00000400000000000000" pitchFamily="2" charset="-78"/>
          </a:endParaRPr>
        </a:p>
      </dsp:txBody>
      <dsp:txXfrm>
        <a:off x="766157" y="2854397"/>
        <a:ext cx="851795" cy="851795"/>
      </dsp:txXfrm>
    </dsp:sp>
    <dsp:sp modelId="{3CF19329-6A5C-4C00-BDB4-F73CBF74CF82}">
      <dsp:nvSpPr>
        <dsp:cNvPr id="0" name=""/>
        <dsp:cNvSpPr/>
      </dsp:nvSpPr>
      <dsp:spPr>
        <a:xfrm rot="12197304">
          <a:off x="1618976" y="1826299"/>
          <a:ext cx="110601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06010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CC91AF-45F7-4C48-92EF-FD24DCC52D67}">
      <dsp:nvSpPr>
        <dsp:cNvPr id="0" name=""/>
        <dsp:cNvSpPr/>
      </dsp:nvSpPr>
      <dsp:spPr>
        <a:xfrm>
          <a:off x="720076" y="932533"/>
          <a:ext cx="943955" cy="9439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b="1" kern="1200" dirty="0" smtClean="0">
              <a:solidFill>
                <a:schemeClr val="tx1"/>
              </a:solidFill>
              <a:cs typeface="B Mitra" panose="00000400000000000000" pitchFamily="2" charset="-78"/>
            </a:rPr>
            <a:t>نیاز و تقاضای مصرف مسکن</a:t>
          </a:r>
          <a:endParaRPr lang="en-US" sz="1400" b="1" kern="1200" dirty="0">
            <a:solidFill>
              <a:schemeClr val="tx1"/>
            </a:solidFill>
            <a:cs typeface="B Mitra" panose="00000400000000000000" pitchFamily="2" charset="-78"/>
          </a:endParaRPr>
        </a:p>
      </dsp:txBody>
      <dsp:txXfrm>
        <a:off x="766156" y="978613"/>
        <a:ext cx="851795" cy="85179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ED52C4-C66F-4E50-9536-6F2C65593FED}">
      <dsp:nvSpPr>
        <dsp:cNvPr id="0" name=""/>
        <dsp:cNvSpPr/>
      </dsp:nvSpPr>
      <dsp:spPr>
        <a:xfrm>
          <a:off x="3500946" y="1820792"/>
          <a:ext cx="1473464" cy="1473464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زمین و بخش خصوصی</a:t>
          </a:r>
          <a:endParaRPr lang="en-US" sz="18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716730" y="2036576"/>
        <a:ext cx="1041896" cy="1041896"/>
      </dsp:txXfrm>
    </dsp:sp>
    <dsp:sp modelId="{F2506884-DBE0-481B-97FD-17092D53A344}">
      <dsp:nvSpPr>
        <dsp:cNvPr id="0" name=""/>
        <dsp:cNvSpPr/>
      </dsp:nvSpPr>
      <dsp:spPr>
        <a:xfrm rot="16200000">
          <a:off x="4112377" y="1362821"/>
          <a:ext cx="250603" cy="45728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4149968" y="1491870"/>
        <a:ext cx="175422" cy="274372"/>
      </dsp:txXfrm>
    </dsp:sp>
    <dsp:sp modelId="{3F97B41A-CEBF-4E27-A31B-F8C9C46E9200}">
      <dsp:nvSpPr>
        <dsp:cNvPr id="0" name=""/>
        <dsp:cNvSpPr/>
      </dsp:nvSpPr>
      <dsp:spPr>
        <a:xfrm>
          <a:off x="3565195" y="2988"/>
          <a:ext cx="1344966" cy="13449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عملکرد و انتظارات سازندگان</a:t>
          </a:r>
          <a:endParaRPr lang="en-US" sz="18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762161" y="199954"/>
        <a:ext cx="951034" cy="951034"/>
      </dsp:txXfrm>
    </dsp:sp>
    <dsp:sp modelId="{5838A855-0F05-4B21-A28F-3EEB877B6CCB}">
      <dsp:nvSpPr>
        <dsp:cNvPr id="0" name=""/>
        <dsp:cNvSpPr/>
      </dsp:nvSpPr>
      <dsp:spPr>
        <a:xfrm>
          <a:off x="5078435" y="2328880"/>
          <a:ext cx="250603" cy="45728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5078435" y="2420338"/>
        <a:ext cx="175422" cy="274372"/>
      </dsp:txXfrm>
    </dsp:sp>
    <dsp:sp modelId="{070AA5B5-2DC8-4188-B0F6-D2B36F9C09FA}">
      <dsp:nvSpPr>
        <dsp:cNvPr id="0" name=""/>
        <dsp:cNvSpPr/>
      </dsp:nvSpPr>
      <dsp:spPr>
        <a:xfrm>
          <a:off x="5447248" y="1885041"/>
          <a:ext cx="1344966" cy="13449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عملکرد و انتظارات سرمایه گذاران</a:t>
          </a:r>
          <a:endParaRPr lang="en-US" sz="18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5644214" y="2082007"/>
        <a:ext cx="951034" cy="951034"/>
      </dsp:txXfrm>
    </dsp:sp>
    <dsp:sp modelId="{AC179182-DD0C-4E15-820A-CB759FC2C053}">
      <dsp:nvSpPr>
        <dsp:cNvPr id="0" name=""/>
        <dsp:cNvSpPr/>
      </dsp:nvSpPr>
      <dsp:spPr>
        <a:xfrm rot="5400000">
          <a:off x="4112377" y="3294938"/>
          <a:ext cx="250603" cy="45728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4149968" y="3348806"/>
        <a:ext cx="175422" cy="274372"/>
      </dsp:txXfrm>
    </dsp:sp>
    <dsp:sp modelId="{8A0FECB7-3195-484C-A72D-B60DFBCD1132}">
      <dsp:nvSpPr>
        <dsp:cNvPr id="0" name=""/>
        <dsp:cNvSpPr/>
      </dsp:nvSpPr>
      <dsp:spPr>
        <a:xfrm>
          <a:off x="3565195" y="3767094"/>
          <a:ext cx="1344966" cy="13449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latin typeface="Adobe Arabic" panose="02040503050201020203" pitchFamily="18" charset="-78"/>
              <a:cs typeface="B Mitra" panose="00000400000000000000" pitchFamily="2" charset="-78"/>
            </a:rPr>
            <a:t>بورس بازی زمین</a:t>
          </a:r>
          <a:endParaRPr lang="en-US" sz="1800" b="1" kern="1200" dirty="0">
            <a:solidFill>
              <a:schemeClr val="tx1"/>
            </a:solidFill>
            <a:latin typeface="Adobe Arabic" panose="02040503050201020203" pitchFamily="18" charset="-78"/>
            <a:cs typeface="B Mitra" panose="00000400000000000000" pitchFamily="2" charset="-78"/>
          </a:endParaRPr>
        </a:p>
      </dsp:txBody>
      <dsp:txXfrm>
        <a:off x="3762161" y="3964060"/>
        <a:ext cx="951034" cy="951034"/>
      </dsp:txXfrm>
    </dsp:sp>
    <dsp:sp modelId="{53C3DE59-473B-4E2D-881D-D0DE90D9A386}">
      <dsp:nvSpPr>
        <dsp:cNvPr id="0" name=""/>
        <dsp:cNvSpPr/>
      </dsp:nvSpPr>
      <dsp:spPr>
        <a:xfrm rot="10800000">
          <a:off x="3146318" y="2328880"/>
          <a:ext cx="250603" cy="45728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cs typeface="B Mitra" panose="00000400000000000000" pitchFamily="2" charset="-78"/>
          </a:endParaRPr>
        </a:p>
      </dsp:txBody>
      <dsp:txXfrm rot="10800000">
        <a:off x="3221499" y="2420338"/>
        <a:ext cx="175422" cy="274372"/>
      </dsp:txXfrm>
    </dsp:sp>
    <dsp:sp modelId="{2A7CB221-1364-40E4-9673-37275ED9E4F1}">
      <dsp:nvSpPr>
        <dsp:cNvPr id="0" name=""/>
        <dsp:cNvSpPr/>
      </dsp:nvSpPr>
      <dsp:spPr>
        <a:xfrm>
          <a:off x="1683142" y="1885041"/>
          <a:ext cx="1344966" cy="13449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solidFill>
                <a:schemeClr val="tx1"/>
              </a:solidFill>
              <a:cs typeface="B Mitra" panose="00000400000000000000" pitchFamily="2" charset="-78"/>
            </a:rPr>
            <a:t>هزینه آماده سازی زمین</a:t>
          </a:r>
          <a:endParaRPr lang="en-US" sz="1800" b="1" kern="1200" dirty="0">
            <a:solidFill>
              <a:schemeClr val="tx1"/>
            </a:solidFill>
            <a:cs typeface="B Mitra" panose="00000400000000000000" pitchFamily="2" charset="-78"/>
          </a:endParaRPr>
        </a:p>
      </dsp:txBody>
      <dsp:txXfrm>
        <a:off x="1880108" y="2082007"/>
        <a:ext cx="951034" cy="951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03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527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512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207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334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32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93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260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227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755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70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BD21E-43E9-4610-89B2-DCCF957CD883}" type="datetimeFigureOut">
              <a:rPr lang="en-US" smtClean="0"/>
              <a:pPr/>
              <a:t>8/5/2018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DE663-03FE-4615-BCEE-C59C8B7E07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59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1517" y="4035972"/>
            <a:ext cx="7772400" cy="1740707"/>
          </a:xfrm>
        </p:spPr>
        <p:txBody>
          <a:bodyPr>
            <a:noAutofit/>
          </a:bodyPr>
          <a:lstStyle/>
          <a:p>
            <a:pPr algn="ctr" rtl="1"/>
            <a: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</a:br>
            <a: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</a:br>
            <a: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</a:br>
            <a: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  <a:t/>
            </a:r>
            <a:b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</a:br>
            <a: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  <a:t>اثرات قوانین زمین شهری ایران بر وضعیت مسکن</a:t>
            </a:r>
            <a:br>
              <a:rPr lang="fa-IR" sz="2400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</a:br>
            <a:r>
              <a:rPr lang="fa-IR" sz="2400" b="1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  <a:t/>
            </a:r>
            <a:br>
              <a:rPr lang="fa-IR" sz="2400" b="1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</a:br>
            <a:r>
              <a:rPr lang="en-US" sz="2400" b="1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  <a:t/>
            </a:r>
            <a:br>
              <a:rPr lang="en-US" sz="2400" b="1" dirty="0" smtClean="0">
                <a:solidFill>
                  <a:schemeClr val="tx1"/>
                </a:solidFill>
                <a:latin typeface="IranNastaliq" panose="02020505000000020003" pitchFamily="18" charset="0"/>
                <a:cs typeface="B Titr" pitchFamily="2" charset="-78"/>
              </a:rPr>
            </a:br>
            <a:endParaRPr lang="en-US" sz="2400" dirty="0">
              <a:solidFill>
                <a:schemeClr val="tx1"/>
              </a:solidFill>
              <a:latin typeface="IranNastaliq" panose="02020505000000020003" pitchFamily="18" charset="0"/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3615" y="5658785"/>
            <a:ext cx="1179687" cy="264702"/>
          </a:xfrm>
        </p:spPr>
        <p:txBody>
          <a:bodyPr>
            <a:noAutofit/>
          </a:bodyPr>
          <a:lstStyle/>
          <a:p>
            <a:pPr algn="ctr" rtl="1"/>
            <a:r>
              <a:rPr lang="fa-IR" sz="1600" dirty="0">
                <a:solidFill>
                  <a:srgbClr val="0070C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دانشگاه تهران </a:t>
            </a:r>
            <a:r>
              <a:rPr lang="fa-IR" sz="1600" dirty="0" smtClean="0">
                <a:solidFill>
                  <a:srgbClr val="0070C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 </a:t>
            </a:r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428" y="4314355"/>
            <a:ext cx="1233188" cy="123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5312">
            <a:off x="5336028" y="1287270"/>
            <a:ext cx="1509167" cy="15091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0858" y="6389605"/>
            <a:ext cx="1630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b="1" dirty="0">
                <a:latin typeface="IranNastaliq" panose="02020505000000020003" pitchFamily="18" charset="0"/>
                <a:cs typeface="B Mitra" panose="00000400000000000000" pitchFamily="2" charset="-78"/>
              </a:rPr>
              <a:t>15 مرداد 1397 </a:t>
            </a:r>
            <a:r>
              <a:rPr lang="fa-IR" sz="8000" b="1" dirty="0">
                <a:latin typeface="IranNastaliq" panose="02020505000000020003" pitchFamily="18" charset="0"/>
                <a:cs typeface="B Mitra" panose="00000400000000000000" pitchFamily="2" charset="-78"/>
              </a:rPr>
              <a:t/>
            </a:r>
            <a:br>
              <a:rPr lang="fa-IR" sz="8000" b="1" dirty="0">
                <a:latin typeface="IranNastaliq" panose="02020505000000020003" pitchFamily="18" charset="0"/>
                <a:cs typeface="B Mitra" panose="00000400000000000000" pitchFamily="2" charset="-78"/>
              </a:rPr>
            </a:b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32855" y="5193669"/>
            <a:ext cx="36259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1200" dirty="0" smtClean="0">
                <a:latin typeface="IranNastaliq" panose="02020505000000020003" pitchFamily="18" charset="0"/>
                <a:cs typeface="B Titr" pitchFamily="2" charset="-78"/>
              </a:rPr>
              <a:t>محمد مهدی عزیزی</a:t>
            </a:r>
          </a:p>
          <a:p>
            <a:pPr algn="ctr" rtl="1">
              <a:lnSpc>
                <a:spcPct val="150000"/>
              </a:lnSpc>
            </a:pPr>
            <a:r>
              <a:rPr lang="fa-IR" sz="1200" dirty="0" smtClean="0">
                <a:cs typeface="B Titr" pitchFamily="2" charset="-78"/>
              </a:rPr>
              <a:t>استاد دانشکده شهرسازی دانشگاه تهران</a:t>
            </a:r>
          </a:p>
          <a:p>
            <a:pPr algn="ctr" rtl="1"/>
            <a:r>
              <a:rPr lang="fa-IR" sz="1400" dirty="0" smtClean="0">
                <a:cs typeface="B Mitra" panose="00000400000000000000" pitchFamily="2" charset="-78"/>
              </a:rPr>
              <a:t> </a:t>
            </a:r>
            <a:r>
              <a:rPr lang="en-US" sz="1400" dirty="0" smtClean="0">
                <a:cs typeface="B Mitra" panose="00000400000000000000" pitchFamily="2" charset="-78"/>
              </a:rPr>
              <a:t>mmazizi@ut.ac.ir</a:t>
            </a:r>
            <a:endParaRPr lang="en-US" sz="1400" dirty="0">
              <a:cs typeface="B Mitra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001" y="4424104"/>
            <a:ext cx="1300295" cy="14993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/>
          <a:srcRect l="14531" t="23900" r="23011" b="34375"/>
          <a:stretch/>
        </p:blipFill>
        <p:spPr>
          <a:xfrm>
            <a:off x="1" y="-7693"/>
            <a:ext cx="12192000" cy="40525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180275" y="253633"/>
            <a:ext cx="382067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a-IR" b="1" dirty="0" smtClean="0">
                <a:cs typeface="B Titr" panose="00000700000000000000" pitchFamily="2" charset="-78"/>
              </a:rPr>
              <a:t>سمینار تخصصی سیاست های توسعه زمین</a:t>
            </a:r>
            <a:endParaRPr lang="en-US" b="1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730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93512" y="0"/>
            <a:ext cx="9509759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Elbow Connector 10"/>
          <p:cNvCxnSpPr>
            <a:stCxn id="9" idx="1"/>
          </p:cNvCxnSpPr>
          <p:nvPr/>
        </p:nvCxnSpPr>
        <p:spPr>
          <a:xfrm rot="10800000" flipV="1">
            <a:off x="0" y="689020"/>
            <a:ext cx="1493513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5796" y="1408182"/>
            <a:ext cx="9720071" cy="4550658"/>
          </a:xfrm>
          <a:noFill/>
        </p:spPr>
        <p:txBody>
          <a:bodyPr>
            <a:noAutofit/>
          </a:bodyPr>
          <a:lstStyle/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b="1" dirty="0" smtClean="0">
                <a:cs typeface="B Mitra" panose="00000400000000000000" pitchFamily="2" charset="-78"/>
              </a:rPr>
              <a:t>اهمیت </a:t>
            </a:r>
            <a:r>
              <a:rPr lang="ar-SA" sz="2400" b="1" dirty="0">
                <a:cs typeface="B Mitra" panose="00000400000000000000" pitchFamily="2" charset="-78"/>
              </a:rPr>
              <a:t>زمین؛ </a:t>
            </a:r>
            <a:r>
              <a:rPr lang="fa-IR" sz="2400" b="1" dirty="0">
                <a:cs typeface="B Mitra" panose="00000400000000000000" pitchFamily="2" charset="-78"/>
              </a:rPr>
              <a:t>به عنوان </a:t>
            </a:r>
            <a:r>
              <a:rPr lang="ar-SA" sz="2400" b="1" dirty="0">
                <a:cs typeface="B Mitra" panose="00000400000000000000" pitchFamily="2" charset="-78"/>
              </a:rPr>
              <a:t>عاملی منحصر به فرد در حیات انسانی</a:t>
            </a:r>
            <a:endParaRPr lang="fa-IR" sz="2400" b="1" dirty="0">
              <a:cs typeface="B Mitra" panose="00000400000000000000" pitchFamily="2" charset="-78"/>
            </a:endParaRPr>
          </a:p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ar-SA" sz="2400" b="1" dirty="0" smtClean="0">
                <a:cs typeface="B Mitra" panose="00000400000000000000" pitchFamily="2" charset="-78"/>
              </a:rPr>
              <a:t>قابل </a:t>
            </a:r>
            <a:r>
              <a:rPr lang="ar-SA" sz="2400" b="1" dirty="0">
                <a:cs typeface="B Mitra" panose="00000400000000000000" pitchFamily="2" charset="-78"/>
              </a:rPr>
              <a:t>جابجائي </a:t>
            </a:r>
            <a:r>
              <a:rPr lang="fa-IR" sz="2400" b="1" dirty="0" smtClean="0">
                <a:cs typeface="B Mitra" panose="00000400000000000000" pitchFamily="2" charset="-78"/>
              </a:rPr>
              <a:t>نبودن زمین </a:t>
            </a:r>
          </a:p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b="1" dirty="0" smtClean="0">
                <a:cs typeface="B Mitra" panose="00000400000000000000" pitchFamily="2" charset="-78"/>
              </a:rPr>
              <a:t>ثابت </a:t>
            </a:r>
            <a:r>
              <a:rPr lang="fa-IR" sz="2400" b="1" dirty="0" smtClean="0">
                <a:cs typeface="B Mitra" panose="00000400000000000000" pitchFamily="2" charset="-78"/>
              </a:rPr>
              <a:t>بودن </a:t>
            </a:r>
            <a:r>
              <a:rPr lang="ar-SA" sz="2400" b="1" dirty="0" smtClean="0">
                <a:cs typeface="B Mitra" panose="00000400000000000000" pitchFamily="2" charset="-78"/>
              </a:rPr>
              <a:t>ميزان </a:t>
            </a:r>
            <a:r>
              <a:rPr lang="fa-IR" sz="2400" b="1" dirty="0" smtClean="0">
                <a:cs typeface="B Mitra" panose="00000400000000000000" pitchFamily="2" charset="-78"/>
              </a:rPr>
              <a:t>زمین</a:t>
            </a:r>
            <a:r>
              <a:rPr lang="ar-SA" sz="2400" b="1" dirty="0" smtClean="0">
                <a:cs typeface="B Mitra" panose="00000400000000000000" pitchFamily="2" charset="-78"/>
              </a:rPr>
              <a:t> </a:t>
            </a:r>
            <a:r>
              <a:rPr lang="ar-SA" sz="2400" b="1" dirty="0">
                <a:cs typeface="B Mitra" panose="00000400000000000000" pitchFamily="2" charset="-78"/>
              </a:rPr>
              <a:t>دريك منطقه </a:t>
            </a:r>
            <a:r>
              <a:rPr lang="fa-IR" sz="2400" b="1" dirty="0" smtClean="0">
                <a:cs typeface="B Mitra" panose="00000400000000000000" pitchFamily="2" charset="-78"/>
              </a:rPr>
              <a:t>خاص</a:t>
            </a:r>
            <a:endParaRPr lang="en-US" sz="2400" b="1" dirty="0">
              <a:cs typeface="B Mitra" panose="00000400000000000000" pitchFamily="2" charset="-78"/>
            </a:endParaRPr>
          </a:p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b="1" dirty="0" smtClean="0">
                <a:cs typeface="B Mitra" panose="00000400000000000000" pitchFamily="2" charset="-78"/>
              </a:rPr>
              <a:t>اثرات دراز مدت </a:t>
            </a:r>
            <a:r>
              <a:rPr lang="ar-SA" sz="2400" b="1" dirty="0" smtClean="0">
                <a:cs typeface="B Mitra" panose="00000400000000000000" pitchFamily="2" charset="-78"/>
              </a:rPr>
              <a:t>هرگونه </a:t>
            </a:r>
            <a:r>
              <a:rPr lang="ar-SA" sz="2400" b="1" dirty="0">
                <a:cs typeface="B Mitra" panose="00000400000000000000" pitchFamily="2" charset="-78"/>
              </a:rPr>
              <a:t>فعاليت روي زمين </a:t>
            </a:r>
            <a:r>
              <a:rPr lang="fa-IR" sz="2400" b="1" dirty="0" smtClean="0">
                <a:cs typeface="B Mitra" panose="00000400000000000000" pitchFamily="2" charset="-78"/>
              </a:rPr>
              <a:t>در محدوده ها و قلمروهای مختلف</a:t>
            </a:r>
          </a:p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b="1" dirty="0" smtClean="0">
                <a:cs typeface="B Mitra" panose="00000400000000000000" pitchFamily="2" charset="-78"/>
              </a:rPr>
              <a:t>امکان استفاده از </a:t>
            </a:r>
            <a:r>
              <a:rPr lang="ar-SA" sz="2400" b="1" dirty="0" smtClean="0">
                <a:cs typeface="B Mitra" panose="00000400000000000000" pitchFamily="2" charset="-78"/>
              </a:rPr>
              <a:t>زمين </a:t>
            </a:r>
            <a:r>
              <a:rPr lang="ar-SA" sz="2400" b="1" dirty="0">
                <a:cs typeface="B Mitra" panose="00000400000000000000" pitchFamily="2" charset="-78"/>
              </a:rPr>
              <a:t>براي يك دوره سرمايه گذاري طولاني مدت در روند </a:t>
            </a:r>
            <a:r>
              <a:rPr lang="ar-SA" sz="2400" b="1" dirty="0" smtClean="0">
                <a:cs typeface="B Mitra" panose="00000400000000000000" pitchFamily="2" charset="-78"/>
              </a:rPr>
              <a:t>توليد</a:t>
            </a:r>
            <a:endParaRPr lang="fa-IR" sz="2400" b="1" dirty="0" smtClean="0">
              <a:cs typeface="B Mitra" panose="00000400000000000000" pitchFamily="2" charset="-78"/>
            </a:endParaRPr>
          </a:p>
          <a:p>
            <a:pPr algn="just" rtl="1">
              <a:lnSpc>
                <a:spcPct val="20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fa-IR" sz="2400" b="1" dirty="0" smtClean="0">
                <a:cs typeface="B Mitra" panose="00000400000000000000" pitchFamily="2" charset="-78"/>
              </a:rPr>
              <a:t>بورس بازی زمین</a:t>
            </a:r>
          </a:p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fa-IR" sz="2400" b="1" dirty="0" smtClean="0">
              <a:cs typeface="B Mitra" panose="00000400000000000000" pitchFamily="2" charset="-78"/>
            </a:endParaRPr>
          </a:p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fa-IR" sz="2400" b="1" dirty="0" smtClean="0">
              <a:cs typeface="B Mitra" panose="00000400000000000000" pitchFamily="2" charset="-78"/>
            </a:endParaRPr>
          </a:p>
          <a:p>
            <a:pPr marL="0" indent="0" algn="ctr" rtl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 b="1" dirty="0" smtClean="0">
                <a:cs typeface="B Mitra" panose="00000400000000000000" pitchFamily="2" charset="-78"/>
              </a:rPr>
              <a:t>  </a:t>
            </a:r>
            <a:endParaRPr lang="en-US" sz="1800" b="1" dirty="0">
              <a:cs typeface="B Mitra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798320" y="210837"/>
            <a:ext cx="8588070" cy="1297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200" dirty="0" smtClean="0">
                <a:cs typeface="B Titr" panose="00000700000000000000" pitchFamily="2" charset="-78"/>
              </a:rPr>
              <a:t>موضوع </a:t>
            </a:r>
            <a:r>
              <a:rPr lang="fa-IR" sz="3200" b="1" dirty="0" smtClean="0">
                <a:cs typeface="B Titr" panose="00000700000000000000" pitchFamily="2" charset="-78"/>
              </a:rPr>
              <a:t> </a:t>
            </a:r>
            <a:endParaRPr lang="en-US" sz="3200" dirty="0">
              <a:cs typeface="B Titr" panose="00000700000000000000" pitchFamily="2" charset="-78"/>
            </a:endParaRPr>
          </a:p>
        </p:txBody>
      </p:sp>
      <p:pic>
        <p:nvPicPr>
          <p:cNvPr id="12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06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93512" y="0"/>
            <a:ext cx="9509759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Elbow Connector 10"/>
          <p:cNvCxnSpPr>
            <a:stCxn id="9" idx="1"/>
          </p:cNvCxnSpPr>
          <p:nvPr/>
        </p:nvCxnSpPr>
        <p:spPr>
          <a:xfrm rot="10800000" flipV="1">
            <a:off x="0" y="689020"/>
            <a:ext cx="1493513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5796" y="1408182"/>
            <a:ext cx="9720071" cy="4550658"/>
          </a:xfrm>
          <a:noFill/>
        </p:spPr>
        <p:txBody>
          <a:bodyPr>
            <a:noAutofit/>
          </a:bodyPr>
          <a:lstStyle/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fa-IR" sz="2400" b="1" dirty="0" smtClean="0">
              <a:cs typeface="B Mitra" panose="00000400000000000000" pitchFamily="2" charset="-78"/>
            </a:endParaRPr>
          </a:p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fa-IR" sz="2400" b="1" dirty="0" smtClean="0">
              <a:cs typeface="B Mitra" panose="00000400000000000000" pitchFamily="2" charset="-78"/>
            </a:endParaRPr>
          </a:p>
          <a:p>
            <a:pPr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fa-IR" sz="2400" b="1" dirty="0" smtClean="0">
              <a:cs typeface="B Mitra" panose="00000400000000000000" pitchFamily="2" charset="-78"/>
            </a:endParaRPr>
          </a:p>
          <a:p>
            <a:pPr marL="0" indent="0" algn="ctr" rtl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 b="1" dirty="0" smtClean="0">
                <a:cs typeface="B Mitra" panose="00000400000000000000" pitchFamily="2" charset="-78"/>
              </a:rPr>
              <a:t>  </a:t>
            </a:r>
            <a:endParaRPr lang="en-US" sz="1800" b="1" dirty="0">
              <a:cs typeface="B Mitra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798320" y="210837"/>
            <a:ext cx="8588070" cy="1297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200" dirty="0" smtClean="0">
                <a:cs typeface="B Titr" panose="00000700000000000000" pitchFamily="2" charset="-78"/>
              </a:rPr>
              <a:t> </a:t>
            </a:r>
            <a:r>
              <a:rPr lang="fa-IR" sz="3200" b="1" dirty="0" smtClean="0">
                <a:cs typeface="B Titr" panose="00000700000000000000" pitchFamily="2" charset="-78"/>
              </a:rPr>
              <a:t>مسئله </a:t>
            </a:r>
            <a:endParaRPr lang="en-US" sz="3200" dirty="0">
              <a:cs typeface="B Titr" panose="00000700000000000000" pitchFamily="2" charset="-78"/>
            </a:endParaRPr>
          </a:p>
        </p:txBody>
      </p:sp>
      <p:pic>
        <p:nvPicPr>
          <p:cNvPr id="12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1032447" y="2172051"/>
            <a:ext cx="10431887" cy="2619933"/>
          </a:xfrm>
          <a:prstGeom prst="roundRect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98701" y="2144176"/>
            <a:ext cx="99873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ar-SA" sz="2400" b="1" dirty="0" smtClean="0">
                <a:cs typeface="B Mitra" panose="00000400000000000000" pitchFamily="2" charset="-78"/>
              </a:rPr>
              <a:t>ضرور</a:t>
            </a:r>
            <a:r>
              <a:rPr lang="fa-IR" sz="2400" b="1" dirty="0" smtClean="0">
                <a:cs typeface="B Mitra" panose="00000400000000000000" pitchFamily="2" charset="-78"/>
              </a:rPr>
              <a:t>ت ارزیابی مداخله </a:t>
            </a:r>
            <a:r>
              <a:rPr lang="ar-SA" sz="2400" b="1" dirty="0" smtClean="0">
                <a:cs typeface="B Mitra" panose="00000400000000000000" pitchFamily="2" charset="-78"/>
              </a:rPr>
              <a:t>دولت در زمين</a:t>
            </a:r>
            <a:r>
              <a:rPr lang="fa-IR" sz="2400" b="1" dirty="0" smtClean="0">
                <a:cs typeface="B Mitra" panose="00000400000000000000" pitchFamily="2" charset="-78"/>
              </a:rPr>
              <a:t> شهری و اثرات آن بر مسکن و توسعه شهری </a:t>
            </a:r>
          </a:p>
          <a:p>
            <a:pPr marL="342900" indent="-34290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b="1" dirty="0" smtClean="0">
                <a:cs typeface="B Mitra" panose="00000400000000000000" pitchFamily="2" charset="-78"/>
              </a:rPr>
              <a:t>ضرورت تبیین نقش و جایگاه دولت در زمین شهری</a:t>
            </a:r>
            <a:r>
              <a:rPr lang="ar-SA" sz="2400" b="1" dirty="0" smtClean="0">
                <a:cs typeface="B Mitra" panose="00000400000000000000" pitchFamily="2" charset="-78"/>
              </a:rPr>
              <a:t> </a:t>
            </a:r>
            <a:endParaRPr lang="fa-IR" sz="2400" b="1" dirty="0" smtClean="0">
              <a:cs typeface="B Mitra" panose="00000400000000000000" pitchFamily="2" charset="-78"/>
            </a:endParaRPr>
          </a:p>
          <a:p>
            <a:pPr marL="342900" indent="-34290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fa-IR" sz="2400" b="1" dirty="0" smtClean="0">
                <a:cs typeface="B Mitra" panose="00000400000000000000" pitchFamily="2" charset="-78"/>
              </a:rPr>
              <a:t>ضرورت تدوين مدل بهینه و سياست های مطلوب زمين شهري در ايران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9106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93512" y="0"/>
            <a:ext cx="9509759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Elbow Connector 4"/>
          <p:cNvCxnSpPr>
            <a:stCxn id="4" idx="1"/>
          </p:cNvCxnSpPr>
          <p:nvPr/>
        </p:nvCxnSpPr>
        <p:spPr>
          <a:xfrm rot="10800000" flipV="1">
            <a:off x="0" y="689020"/>
            <a:ext cx="1493513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200" dirty="0" smtClean="0">
                <a:cs typeface="B Titr" panose="00000700000000000000" pitchFamily="2" charset="-78"/>
              </a:rPr>
              <a:t>سیر تحول </a:t>
            </a:r>
            <a:r>
              <a:rPr lang="fa-IR" sz="3200" dirty="0" smtClean="0">
                <a:cs typeface="B Titr" panose="00000700000000000000" pitchFamily="2" charset="-78"/>
              </a:rPr>
              <a:t>سیاست های </a:t>
            </a:r>
            <a:r>
              <a:rPr lang="fa-IR" sz="3200" dirty="0" smtClean="0">
                <a:cs typeface="B Titr" panose="00000700000000000000" pitchFamily="2" charset="-78"/>
              </a:rPr>
              <a:t>زمین شهری ایران</a:t>
            </a:r>
            <a:endParaRPr lang="en-US" sz="32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250000"/>
              </a:lnSpc>
            </a:pPr>
            <a:r>
              <a:rPr lang="fa-IR" b="1" dirty="0" smtClean="0">
                <a:cs typeface="B Mitra" panose="00000400000000000000" pitchFamily="2" charset="-78"/>
              </a:rPr>
              <a:t>دوره اول: قبل از انقلاب</a:t>
            </a:r>
          </a:p>
          <a:p>
            <a:pPr algn="r" rtl="1">
              <a:lnSpc>
                <a:spcPct val="250000"/>
              </a:lnSpc>
            </a:pPr>
            <a:r>
              <a:rPr lang="fa-IR" b="1" dirty="0" smtClean="0">
                <a:cs typeface="B Mitra" panose="00000400000000000000" pitchFamily="2" charset="-78"/>
              </a:rPr>
              <a:t>دوره دوم: اول انقلاب تا سال 1371</a:t>
            </a:r>
          </a:p>
          <a:p>
            <a:pPr algn="r" rtl="1">
              <a:lnSpc>
                <a:spcPct val="250000"/>
              </a:lnSpc>
            </a:pPr>
            <a:r>
              <a:rPr lang="fa-IR" b="1" dirty="0" smtClean="0">
                <a:cs typeface="B Mitra" panose="00000400000000000000" pitchFamily="2" charset="-78"/>
              </a:rPr>
              <a:t>دوره سوم: پس از سال 1371</a:t>
            </a:r>
            <a:endParaRPr lang="en-US" b="1" dirty="0">
              <a:cs typeface="B Mitra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93512" y="0"/>
            <a:ext cx="9509759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Elbow Connector 4"/>
          <p:cNvCxnSpPr>
            <a:stCxn id="4" idx="1"/>
          </p:cNvCxnSpPr>
          <p:nvPr/>
        </p:nvCxnSpPr>
        <p:spPr>
          <a:xfrm rot="10800000" flipV="1">
            <a:off x="0" y="689020"/>
            <a:ext cx="1493513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200" b="1" dirty="0" smtClean="0">
                <a:cs typeface="B Titr" panose="00000700000000000000" pitchFamily="2" charset="-78"/>
              </a:rPr>
              <a:t>قوانین مهم پس از انقلاب اسلامی</a:t>
            </a:r>
            <a:endParaRPr lang="en-US" sz="3200" b="1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lnSpc>
                <a:spcPct val="250000"/>
              </a:lnSpc>
              <a:buNone/>
            </a:pPr>
            <a:r>
              <a:rPr lang="fa-IR" sz="2400" b="1" dirty="0" smtClean="0">
                <a:cs typeface="B Mitra" panose="00000400000000000000" pitchFamily="2" charset="-78"/>
              </a:rPr>
              <a:t>1. ”</a:t>
            </a:r>
            <a:r>
              <a:rPr lang="ar-SA" sz="2400" b="1" dirty="0" smtClean="0">
                <a:cs typeface="B Mitra" panose="00000400000000000000" pitchFamily="2" charset="-78"/>
              </a:rPr>
              <a:t>قانون لغو مالکیت اراضی موات</a:t>
            </a:r>
            <a:r>
              <a:rPr lang="fa-IR" sz="2400" b="1" dirty="0" smtClean="0">
                <a:cs typeface="B Mitra" panose="00000400000000000000" pitchFamily="2" charset="-78"/>
              </a:rPr>
              <a:t> شهری“</a:t>
            </a:r>
            <a:r>
              <a:rPr lang="ar-SA" sz="2400" b="1" dirty="0" smtClean="0">
                <a:cs typeface="B Mitra" panose="00000400000000000000" pitchFamily="2" charset="-78"/>
              </a:rPr>
              <a:t> مصوب سال 1358</a:t>
            </a:r>
            <a:endParaRPr lang="fa-IR" sz="2400" b="1" dirty="0">
              <a:cs typeface="B Mitra" panose="00000400000000000000" pitchFamily="2" charset="-78"/>
            </a:endParaRPr>
          </a:p>
          <a:p>
            <a:pPr marL="0" indent="0" algn="r" rtl="1">
              <a:lnSpc>
                <a:spcPct val="250000"/>
              </a:lnSpc>
              <a:buNone/>
            </a:pPr>
            <a:r>
              <a:rPr lang="fa-IR" sz="2400" b="1" dirty="0" smtClean="0">
                <a:cs typeface="B Mitra" panose="00000400000000000000" pitchFamily="2" charset="-78"/>
              </a:rPr>
              <a:t>2. ”</a:t>
            </a:r>
            <a:r>
              <a:rPr lang="ar-SA" sz="2400" b="1" dirty="0" smtClean="0">
                <a:cs typeface="B Mitra" panose="00000400000000000000" pitchFamily="2" charset="-78"/>
              </a:rPr>
              <a:t>قانون اراضی شهری</a:t>
            </a:r>
            <a:r>
              <a:rPr lang="fa-IR" sz="2400" b="1" dirty="0" smtClean="0">
                <a:cs typeface="B Mitra" panose="00000400000000000000" pitchFamily="2" charset="-78"/>
              </a:rPr>
              <a:t>“</a:t>
            </a:r>
            <a:r>
              <a:rPr lang="ar-SA" sz="2400" b="1" dirty="0" smtClean="0">
                <a:cs typeface="B Mitra" panose="00000400000000000000" pitchFamily="2" charset="-78"/>
              </a:rPr>
              <a:t> مصوب سال 1360</a:t>
            </a:r>
            <a:endParaRPr lang="fa-IR" sz="2400" b="1" dirty="0" smtClean="0">
              <a:cs typeface="B Mitra" panose="00000400000000000000" pitchFamily="2" charset="-78"/>
            </a:endParaRPr>
          </a:p>
          <a:p>
            <a:pPr marL="0" indent="0" algn="r" rtl="1">
              <a:lnSpc>
                <a:spcPct val="250000"/>
              </a:lnSpc>
              <a:buNone/>
            </a:pPr>
            <a:r>
              <a:rPr lang="fa-IR" sz="2400" b="1" dirty="0" smtClean="0">
                <a:cs typeface="B Mitra" panose="00000400000000000000" pitchFamily="2" charset="-78"/>
              </a:rPr>
              <a:t>3. ”</a:t>
            </a:r>
            <a:r>
              <a:rPr lang="ar-SA" sz="2400" b="1" dirty="0" smtClean="0">
                <a:cs typeface="B Mitra" panose="00000400000000000000" pitchFamily="2" charset="-78"/>
              </a:rPr>
              <a:t>قانون زمین شهری</a:t>
            </a:r>
            <a:r>
              <a:rPr lang="fa-IR" sz="2400" b="1" dirty="0" smtClean="0">
                <a:cs typeface="B Mitra" panose="00000400000000000000" pitchFamily="2" charset="-78"/>
              </a:rPr>
              <a:t>“</a:t>
            </a:r>
            <a:r>
              <a:rPr lang="ar-SA" sz="2400" b="1" dirty="0" smtClean="0">
                <a:cs typeface="B Mitra" panose="00000400000000000000" pitchFamily="2" charset="-78"/>
              </a:rPr>
              <a:t> مصوب 1366</a:t>
            </a:r>
            <a:endParaRPr lang="fa-IR" sz="2400" b="1" dirty="0" smtClean="0">
              <a:cs typeface="B Mitra" panose="00000400000000000000" pitchFamily="2" charset="-78"/>
            </a:endParaRPr>
          </a:p>
          <a:p>
            <a:pPr algn="r" rtl="1"/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93512" y="0"/>
            <a:ext cx="9509759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Elbow Connector 4"/>
          <p:cNvCxnSpPr>
            <a:stCxn id="4" idx="1"/>
          </p:cNvCxnSpPr>
          <p:nvPr/>
        </p:nvCxnSpPr>
        <p:spPr>
          <a:xfrm rot="10800000" flipV="1">
            <a:off x="0" y="689020"/>
            <a:ext cx="1493513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261" y="401102"/>
            <a:ext cx="9720071" cy="5766021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a-IR" sz="3200" b="1" dirty="0" smtClean="0">
                <a:cs typeface="B Titr" panose="00000700000000000000" pitchFamily="2" charset="-78"/>
              </a:rPr>
              <a:t>سیر تحول </a:t>
            </a:r>
            <a:r>
              <a:rPr lang="ar-SA" sz="3200" b="1" dirty="0" smtClean="0">
                <a:cs typeface="B Titr" panose="00000700000000000000" pitchFamily="2" charset="-78"/>
              </a:rPr>
              <a:t>واگذاری ها</a:t>
            </a:r>
            <a:r>
              <a:rPr lang="fa-IR" sz="3200" b="1" dirty="0" smtClean="0">
                <a:cs typeface="B Titr" panose="00000700000000000000" pitchFamily="2" charset="-78"/>
              </a:rPr>
              <a:t>ی زمین و توسعه شهری</a:t>
            </a:r>
          </a:p>
          <a:p>
            <a:pPr algn="just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دوره اول: واگذاری های </a:t>
            </a:r>
            <a:r>
              <a:rPr lang="ar-SA" sz="2400" b="1" dirty="0" smtClean="0">
                <a:cs typeface="B Mitra" panose="00000400000000000000" pitchFamily="2" charset="-78"/>
              </a:rPr>
              <a:t>هیجانی در </a:t>
            </a:r>
            <a:r>
              <a:rPr lang="ar-SA" sz="2400" b="1" dirty="0">
                <a:cs typeface="B Mitra" panose="00000400000000000000" pitchFamily="2" charset="-78"/>
              </a:rPr>
              <a:t>دوران </a:t>
            </a:r>
            <a:r>
              <a:rPr lang="ar-SA" sz="2400" b="1" dirty="0" smtClean="0">
                <a:cs typeface="B Mitra" panose="00000400000000000000" pitchFamily="2" charset="-78"/>
              </a:rPr>
              <a:t>ابتدایی </a:t>
            </a:r>
            <a:endParaRPr lang="fa-IR" sz="2400" b="1" dirty="0" smtClean="0">
              <a:cs typeface="B Mitra" panose="00000400000000000000" pitchFamily="2" charset="-78"/>
            </a:endParaRPr>
          </a:p>
          <a:p>
            <a:pPr algn="just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دوره دوم: </a:t>
            </a:r>
            <a:r>
              <a:rPr lang="ar-SA" sz="2400" b="1" dirty="0" smtClean="0">
                <a:cs typeface="B Mitra" panose="00000400000000000000" pitchFamily="2" charset="-78"/>
              </a:rPr>
              <a:t>مرحله </a:t>
            </a:r>
            <a:r>
              <a:rPr lang="ar-SA" sz="2400" b="1" dirty="0">
                <a:cs typeface="B Mitra" panose="00000400000000000000" pitchFamily="2" charset="-78"/>
              </a:rPr>
              <a:t>آماده </a:t>
            </a:r>
            <a:r>
              <a:rPr lang="ar-SA" sz="2400" b="1" dirty="0" smtClean="0">
                <a:cs typeface="B Mitra" panose="00000400000000000000" pitchFamily="2" charset="-78"/>
              </a:rPr>
              <a:t>سازی</a:t>
            </a:r>
            <a:r>
              <a:rPr lang="fa-IR" sz="2400" b="1" dirty="0" smtClean="0">
                <a:cs typeface="B Mitra" panose="00000400000000000000" pitchFamily="2" charset="-78"/>
              </a:rPr>
              <a:t> زمین</a:t>
            </a:r>
            <a:r>
              <a:rPr lang="ar-SA" sz="2400" b="1" dirty="0" smtClean="0">
                <a:cs typeface="B Mitra" panose="00000400000000000000" pitchFamily="2" charset="-78"/>
              </a:rPr>
              <a:t> </a:t>
            </a:r>
            <a:endParaRPr lang="fa-IR" sz="2400" b="1" dirty="0" smtClean="0">
              <a:cs typeface="B Mitra" panose="00000400000000000000" pitchFamily="2" charset="-78"/>
            </a:endParaRPr>
          </a:p>
          <a:p>
            <a:pPr algn="just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دوره سوم: واگذاری های مشارکتی و اجاره ای</a:t>
            </a:r>
          </a:p>
          <a:p>
            <a:pPr algn="just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Mitra" panose="00000400000000000000" pitchFamily="2" charset="-78"/>
              </a:rPr>
              <a:t>دوره چهارم: نوسانات متعدد در روند واگذاری زمین و  فقدان </a:t>
            </a:r>
            <a:r>
              <a:rPr lang="ar-SA" sz="2400" b="1" dirty="0" smtClean="0">
                <a:cs typeface="B Mitra" panose="00000400000000000000" pitchFamily="2" charset="-78"/>
              </a:rPr>
              <a:t>یک </a:t>
            </a:r>
            <a:r>
              <a:rPr lang="ar-SA" sz="2400" b="1" dirty="0" smtClean="0">
                <a:cs typeface="B Mitra" panose="00000400000000000000" pitchFamily="2" charset="-78"/>
              </a:rPr>
              <a:t>فرایند </a:t>
            </a:r>
            <a:r>
              <a:rPr lang="ar-SA" sz="2400" b="1" dirty="0" smtClean="0">
                <a:cs typeface="B Mitra" panose="00000400000000000000" pitchFamily="2" charset="-78"/>
              </a:rPr>
              <a:t>و نظام </a:t>
            </a:r>
            <a:r>
              <a:rPr lang="fa-IR" sz="2400" b="1" dirty="0" smtClean="0">
                <a:cs typeface="B Mitra" panose="00000400000000000000" pitchFamily="2" charset="-78"/>
              </a:rPr>
              <a:t>مدون</a:t>
            </a:r>
          </a:p>
        </p:txBody>
      </p:sp>
    </p:spTree>
    <p:extLst>
      <p:ext uri="{BB962C8B-B14F-4D97-AF65-F5344CB8AC3E}">
        <p14:creationId xmlns:p14="http://schemas.microsoft.com/office/powerpoint/2010/main" val="50122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8800" y="1378039"/>
            <a:ext cx="8619565" cy="3657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75289" y="4821269"/>
            <a:ext cx="6025611" cy="11715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Elbow Connector 8"/>
          <p:cNvCxnSpPr>
            <a:stCxn id="7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4" descr="Related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1650" y="0"/>
            <a:ext cx="8229600" cy="1325563"/>
          </a:xfrm>
        </p:spPr>
        <p:txBody>
          <a:bodyPr>
            <a:normAutofit/>
          </a:bodyPr>
          <a:lstStyle/>
          <a:p>
            <a:pPr rtl="1"/>
            <a:r>
              <a:rPr lang="fa-IR" sz="2800" b="0" dirty="0" smtClean="0">
                <a:cs typeface="B Titr" panose="00000700000000000000" pitchFamily="2" charset="-78"/>
              </a:rPr>
              <a:t>جمعیت کشور 97-1335</a:t>
            </a:r>
            <a:endParaRPr lang="en-US" sz="2800" b="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173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488554" y="5958782"/>
            <a:ext cx="7855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b="1" dirty="0">
                <a:solidFill>
                  <a:schemeClr val="bg1"/>
                </a:solidFill>
                <a:latin typeface="BNazanin,Bold"/>
                <a:cs typeface="B Mitra" panose="00000400000000000000" pitchFamily="2" charset="-78"/>
              </a:rPr>
              <a:t>* کاهش تعداد مطلق جمعیت روستایی در سال 1390 ناشی از تبدیل تعداد زیادي روستا به </a:t>
            </a:r>
            <a:r>
              <a:rPr lang="fa-IR" b="1" dirty="0" smtClean="0">
                <a:solidFill>
                  <a:schemeClr val="bg1"/>
                </a:solidFill>
                <a:latin typeface="BNazanin,Bold"/>
                <a:cs typeface="B Mitra" panose="00000400000000000000" pitchFamily="2" charset="-78"/>
              </a:rPr>
              <a:t>شهر و </a:t>
            </a:r>
            <a:r>
              <a:rPr lang="fa-IR" b="1" dirty="0">
                <a:solidFill>
                  <a:schemeClr val="bg1"/>
                </a:solidFill>
                <a:latin typeface="BNazanin,Bold"/>
                <a:cs typeface="B Mitra" panose="00000400000000000000" pitchFamily="2" charset="-78"/>
              </a:rPr>
              <a:t>تغییر ماهیت 1,3 میلون نفر جمعیت از روستا نشینی به شهر نشینی است.</a:t>
            </a:r>
            <a:endParaRPr lang="en-US" dirty="0">
              <a:solidFill>
                <a:schemeClr val="bg1"/>
              </a:solidFill>
              <a:cs typeface="B Mitra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47931" y="-38636"/>
            <a:ext cx="8044070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Elbow Connector 6"/>
          <p:cNvCxnSpPr>
            <a:stCxn id="5" idx="1"/>
          </p:cNvCxnSpPr>
          <p:nvPr/>
        </p:nvCxnSpPr>
        <p:spPr>
          <a:xfrm rot="10800000" flipV="1">
            <a:off x="347735" y="650384"/>
            <a:ext cx="3800197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7930" y="-24983"/>
            <a:ext cx="8229600" cy="1325563"/>
          </a:xfrm>
        </p:spPr>
        <p:txBody>
          <a:bodyPr>
            <a:normAutofit/>
          </a:bodyPr>
          <a:lstStyle/>
          <a:p>
            <a:pPr rtl="1"/>
            <a:r>
              <a:rPr lang="fa-IR" sz="2000" b="0" dirty="0">
                <a:cs typeface="B Titr" panose="00000700000000000000" pitchFamily="2" charset="-78"/>
              </a:rPr>
              <a:t>تغییرات جمعیت و خانوار کل کشور در نقاط شهري و روستایی </a:t>
            </a:r>
            <a:r>
              <a:rPr lang="fa-IR" sz="2000" b="0" dirty="0" smtClean="0">
                <a:cs typeface="B Titr" panose="00000700000000000000" pitchFamily="2" charset="-78"/>
              </a:rPr>
              <a:t>90-1335</a:t>
            </a:r>
            <a:endParaRPr lang="en-US" sz="2000" b="0" dirty="0">
              <a:cs typeface="B Titr" panose="00000700000000000000" pitchFamily="2" charset="-78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400046" y="1353056"/>
            <a:ext cx="9391907" cy="4535034"/>
            <a:chOff x="1400046" y="1353056"/>
            <a:chExt cx="9391907" cy="453503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00046" y="1353056"/>
              <a:ext cx="9391907" cy="453503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7070501" y="3734873"/>
              <a:ext cx="772733" cy="43788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247881" y="2835656"/>
              <a:ext cx="772733" cy="43788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62221" y="3734873"/>
              <a:ext cx="772733" cy="43788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8340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27260" y="3470492"/>
            <a:ext cx="4572000" cy="2485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58843" y="234850"/>
            <a:ext cx="4309575" cy="2834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2451" y="218045"/>
            <a:ext cx="4572000" cy="2834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999649" y="2984032"/>
            <a:ext cx="43685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1400" b="1" dirty="0">
                <a:latin typeface="BNazanin,Bold"/>
                <a:cs typeface="B Mitra" panose="00000400000000000000" pitchFamily="2" charset="-78"/>
              </a:rPr>
              <a:t>تغییرات سهم جمعیتی نقاط شهري و روستایی از کل کشور 90-1335</a:t>
            </a:r>
            <a:endParaRPr lang="en-US" sz="1400" b="1" dirty="0">
              <a:latin typeface="BNazanin,Bold"/>
              <a:cs typeface="B Mitra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01224" y="6074009"/>
            <a:ext cx="5357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>
                <a:solidFill>
                  <a:schemeClr val="bg1"/>
                </a:solidFill>
                <a:latin typeface="BNazanin,Bold"/>
                <a:cs typeface="B Mitra" panose="00000400000000000000" pitchFamily="2" charset="-78"/>
              </a:rPr>
              <a:t>تغییرات بعد خانوار کل کشور در نقاط شهري و روستایی 90-1335</a:t>
            </a:r>
            <a:endParaRPr lang="en-US" b="1" dirty="0">
              <a:solidFill>
                <a:schemeClr val="bg1"/>
              </a:solidFill>
              <a:latin typeface="BNazanin,Bold"/>
              <a:cs typeface="B Mitra" panose="000004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5789" y="2998425"/>
            <a:ext cx="38811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1400" b="1" dirty="0">
                <a:latin typeface="BNazanin,Bold"/>
                <a:cs typeface="B Mitra" panose="00000400000000000000" pitchFamily="2" charset="-78"/>
              </a:rPr>
              <a:t>تغییرات جمعیتی نقاط شهري و روستایی کل کشور 90-1335</a:t>
            </a:r>
            <a:endParaRPr lang="en-US" sz="1400" b="1" dirty="0">
              <a:cs typeface="B Mitra" panose="000004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 rot="5400000">
            <a:off x="8098665" y="271529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Elbow Connector 17"/>
          <p:cNvCxnSpPr>
            <a:stCxn id="16" idx="1"/>
          </p:cNvCxnSpPr>
          <p:nvPr/>
        </p:nvCxnSpPr>
        <p:spPr>
          <a:xfrm rot="16200000" flipH="1" flipV="1">
            <a:off x="3195376" y="-2329454"/>
            <a:ext cx="5978151" cy="10637057"/>
          </a:xfrm>
          <a:prstGeom prst="bentConnector4">
            <a:avLst>
              <a:gd name="adj1" fmla="val 54"/>
              <a:gd name="adj2" fmla="val 99540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4" descr="Related 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50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147931" y="-38636"/>
            <a:ext cx="8044070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Elbow Connector 5"/>
          <p:cNvCxnSpPr/>
          <p:nvPr/>
        </p:nvCxnSpPr>
        <p:spPr>
          <a:xfrm rot="10800000" flipV="1">
            <a:off x="347735" y="650384"/>
            <a:ext cx="3800197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147930" y="-24983"/>
            <a:ext cx="8229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2000" dirty="0" smtClean="0">
                <a:cs typeface="B Titr" panose="00000700000000000000" pitchFamily="2" charset="-78"/>
              </a:rPr>
              <a:t>تغییرات </a:t>
            </a:r>
            <a:r>
              <a:rPr lang="fa-IR" sz="2000" dirty="0">
                <a:cs typeface="B Titr" panose="00000700000000000000" pitchFamily="2" charset="-78"/>
              </a:rPr>
              <a:t>نرخ رشد جمعیت و خانوار کل کشور در نقاط شهري و روستایی 90-1335</a:t>
            </a:r>
            <a:endParaRPr lang="en-US" sz="2000" dirty="0">
              <a:cs typeface="B Titr" panose="00000700000000000000" pitchFamily="2" charset="-78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338665" y="1587067"/>
            <a:ext cx="10105024" cy="3628876"/>
            <a:chOff x="1338665" y="1587067"/>
            <a:chExt cx="10105024" cy="362887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8665" y="1587067"/>
              <a:ext cx="10105024" cy="3628876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8525814" y="3410491"/>
              <a:ext cx="1416676" cy="440292"/>
            </a:xfrm>
            <a:prstGeom prst="rect">
              <a:avLst/>
            </a:prstGeom>
            <a:solidFill>
              <a:srgbClr val="FF0000">
                <a:alpha val="18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109138" y="4749893"/>
              <a:ext cx="1416676" cy="440292"/>
            </a:xfrm>
            <a:prstGeom prst="rect">
              <a:avLst/>
            </a:prstGeom>
            <a:solidFill>
              <a:srgbClr val="FF0000">
                <a:alpha val="18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680051" y="3414384"/>
              <a:ext cx="1416676" cy="440292"/>
            </a:xfrm>
            <a:prstGeom prst="rect">
              <a:avLst/>
            </a:prstGeom>
            <a:solidFill>
              <a:srgbClr val="FF0000">
                <a:alpha val="18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237617" y="3410491"/>
              <a:ext cx="1416676" cy="440292"/>
            </a:xfrm>
            <a:prstGeom prst="rect">
              <a:avLst/>
            </a:prstGeom>
            <a:solidFill>
              <a:srgbClr val="FF0000">
                <a:alpha val="18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820941" y="3410491"/>
              <a:ext cx="1416676" cy="440292"/>
            </a:xfrm>
            <a:prstGeom prst="rect">
              <a:avLst/>
            </a:prstGeom>
            <a:solidFill>
              <a:srgbClr val="FF0000">
                <a:alpha val="18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391386" y="4749893"/>
              <a:ext cx="1416676" cy="440292"/>
            </a:xfrm>
            <a:prstGeom prst="rect">
              <a:avLst/>
            </a:prstGeom>
            <a:solidFill>
              <a:srgbClr val="FF0000">
                <a:alpha val="18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007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Elbow Connector 5"/>
          <p:cNvCxnSpPr>
            <a:stCxn id="4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685603" y="523529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0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تعداد واحدهاي مسكوني موجود براساس اطلاعات سرشماري ها</a:t>
            </a:r>
          </a:p>
        </p:txBody>
      </p:sp>
      <p:pic>
        <p:nvPicPr>
          <p:cNvPr id="8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31087" y="1484503"/>
            <a:ext cx="5009882" cy="50227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600" dirty="0" smtClean="0">
                <a:cs typeface="B Titr" panose="00000700000000000000" pitchFamily="2" charset="-78"/>
              </a:rPr>
              <a:t>تعداد واحد های مسکونی براساس اطلاعات سرشماری ها</a:t>
            </a:r>
            <a:endParaRPr lang="en-US" sz="1600" dirty="0">
              <a:cs typeface="B Titr" panose="000007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03118" y="5112912"/>
            <a:ext cx="2317335" cy="34128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dirty="0">
              <a:cs typeface="B Titr" panose="00000700000000000000" pitchFamily="2" charset="-78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2202287" y="1335895"/>
            <a:ext cx="8345510" cy="4593105"/>
            <a:chOff x="2202287" y="1335895"/>
            <a:chExt cx="8345510" cy="4593105"/>
          </a:xfrm>
        </p:grpSpPr>
        <p:grpSp>
          <p:nvGrpSpPr>
            <p:cNvPr id="13" name="Group 12"/>
            <p:cNvGrpSpPr/>
            <p:nvPr/>
          </p:nvGrpSpPr>
          <p:grpSpPr>
            <a:xfrm>
              <a:off x="2202287" y="1335895"/>
              <a:ext cx="8345510" cy="4593105"/>
              <a:chOff x="2202287" y="1335895"/>
              <a:chExt cx="8345510" cy="4593105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2202287" y="1335895"/>
                <a:ext cx="8345510" cy="4593105"/>
                <a:chOff x="2202287" y="1335895"/>
                <a:chExt cx="8345510" cy="4593105"/>
              </a:xfrm>
            </p:grpSpPr>
            <p:pic>
              <p:nvPicPr>
                <p:cNvPr id="2050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202287" y="1335895"/>
                  <a:ext cx="8345510" cy="45931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" name="Rectangle 2"/>
                <p:cNvSpPr/>
                <p:nvPr/>
              </p:nvSpPr>
              <p:spPr>
                <a:xfrm>
                  <a:off x="2421228" y="2614411"/>
                  <a:ext cx="309093" cy="1442434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 rot="5400000">
                  <a:off x="2084145" y="3153472"/>
                  <a:ext cx="983258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fa-IR" sz="1600" b="1" dirty="0" smtClean="0">
                      <a:cs typeface="B Titr" panose="00000700000000000000" pitchFamily="2" charset="-78"/>
                    </a:rPr>
                    <a:t>تعداد</a:t>
                  </a:r>
                  <a:endParaRPr lang="en-US" sz="1600" b="1" dirty="0">
                    <a:cs typeface="B Titr" panose="00000700000000000000" pitchFamily="2" charset="-78"/>
                  </a:endParaRPr>
                </a:p>
              </p:txBody>
            </p:sp>
          </p:grpSp>
          <p:sp>
            <p:nvSpPr>
              <p:cNvPr id="14" name="Rectangle 13"/>
              <p:cNvSpPr/>
              <p:nvPr/>
            </p:nvSpPr>
            <p:spPr>
              <a:xfrm>
                <a:off x="6096000" y="5112912"/>
                <a:ext cx="1651500" cy="34128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7" name="Rectangle 16"/>
            <p:cNvSpPr/>
            <p:nvPr/>
          </p:nvSpPr>
          <p:spPr>
            <a:xfrm>
              <a:off x="3728433" y="1540317"/>
              <a:ext cx="5615189" cy="3466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fa-IR" sz="1600" dirty="0" smtClean="0">
                  <a:cs typeface="B Titr" panose="00000700000000000000" pitchFamily="2" charset="-78"/>
                </a:rPr>
                <a:t>تعداد واحدهای مسکونی موجود براساس اطلاعات سرشماری ها</a:t>
              </a:r>
              <a:endParaRPr lang="en-US" sz="1600" dirty="0">
                <a:cs typeface="B Titr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069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147931" y="-38636"/>
            <a:ext cx="8044070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solidFill>
                  <a:schemeClr val="tx1"/>
                </a:solidFill>
                <a:latin typeface="BNazanin,Bold"/>
                <a:cs typeface="B Titr" panose="00000700000000000000" pitchFamily="2" charset="-78"/>
              </a:rPr>
              <a:t>تراکم خانوار </a:t>
            </a:r>
            <a:r>
              <a:rPr lang="fa-IR" sz="2000" dirty="0">
                <a:solidFill>
                  <a:schemeClr val="tx1"/>
                </a:solidFill>
                <a:latin typeface="BNazanin,Bold"/>
                <a:cs typeface="B Titr" panose="00000700000000000000" pitchFamily="2" charset="-78"/>
              </a:rPr>
              <a:t>در واحد مسكوني كشور 85-1345</a:t>
            </a:r>
            <a:endParaRPr lang="en-US" sz="2000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Elbow Connector 6"/>
          <p:cNvCxnSpPr/>
          <p:nvPr/>
        </p:nvCxnSpPr>
        <p:spPr>
          <a:xfrm rot="10800000" flipV="1">
            <a:off x="347735" y="650384"/>
            <a:ext cx="3800197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2885" y="2287476"/>
            <a:ext cx="10723028" cy="231580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267248" y="4837531"/>
            <a:ext cx="34804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>
                <a:latin typeface="BNazanin,Bold"/>
                <a:cs typeface="B Mitra" panose="00000400000000000000" pitchFamily="2" charset="-78"/>
              </a:rPr>
              <a:t>مأخذ: مرکز امار ایران، </a:t>
            </a:r>
            <a:r>
              <a:rPr lang="fa-IR" sz="1400" b="1" dirty="0" smtClean="0">
                <a:latin typeface="BNazanin,Bold"/>
                <a:cs typeface="B Mitra" panose="00000400000000000000" pitchFamily="2" charset="-78"/>
              </a:rPr>
              <a:t>سرشماري هاي </a:t>
            </a:r>
            <a:r>
              <a:rPr lang="fa-IR" sz="1400" b="1" dirty="0">
                <a:latin typeface="BNazanin,Bold"/>
                <a:cs typeface="B Mitra" panose="00000400000000000000" pitchFamily="2" charset="-78"/>
              </a:rPr>
              <a:t>نفوس و مسکن.</a:t>
            </a:r>
            <a:endParaRPr lang="en-US" sz="1400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356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47931" y="-38636"/>
            <a:ext cx="8044070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>
                <a:solidFill>
                  <a:schemeClr val="tx1"/>
                </a:solidFill>
                <a:latin typeface="BNazanin,Bold"/>
                <a:cs typeface="B Titr" panose="00000700000000000000" pitchFamily="2" charset="-78"/>
              </a:rPr>
              <a:t>خانوار در واحد مسكوني كشور 85-1345</a:t>
            </a:r>
            <a:endParaRPr lang="en-US" sz="2000" dirty="0">
              <a:solidFill>
                <a:schemeClr val="tx1"/>
              </a:solidFill>
              <a:cs typeface="B Titr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Elbow Connector 6"/>
          <p:cNvCxnSpPr/>
          <p:nvPr/>
        </p:nvCxnSpPr>
        <p:spPr>
          <a:xfrm rot="10800000" flipV="1">
            <a:off x="347735" y="650384"/>
            <a:ext cx="3800197" cy="5428444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29445" y="1493282"/>
            <a:ext cx="7536719" cy="519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5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Elbow Connector 7"/>
          <p:cNvCxnSpPr>
            <a:stCxn id="6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685603" y="523529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en-US" sz="2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شاخص های تراکم واحدهای مسکونی</a:t>
            </a:r>
            <a:endParaRPr lang="fa-IR" sz="2400" b="1" dirty="0">
              <a:solidFill>
                <a:schemeClr val="tx1"/>
              </a:solidFill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10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211239" y="1835453"/>
            <a:ext cx="9986328" cy="3535848"/>
            <a:chOff x="1211239" y="1835453"/>
            <a:chExt cx="9986328" cy="3535848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1239" y="1835453"/>
              <a:ext cx="9986328" cy="3535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2215167" y="2028421"/>
              <a:ext cx="7534140" cy="3093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fa-IR" sz="1400" dirty="0" smtClean="0">
                  <a:cs typeface="B Titr" panose="00000700000000000000" pitchFamily="2" charset="-78"/>
                </a:rPr>
                <a:t>شاخص های تراکم واحد های مسکونی در نقاط شهری براساس اطلاعات مرکز آمار ایران</a:t>
              </a:r>
              <a:endParaRPr lang="en-US" sz="1400" dirty="0">
                <a:cs typeface="B Titr" panose="00000700000000000000" pitchFamily="2" charset="-78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749920" y="4874655"/>
              <a:ext cx="2317335" cy="3412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400" dirty="0">
                <a:cs typeface="B Titr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297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Elbow Connector 7"/>
          <p:cNvCxnSpPr>
            <a:stCxn id="6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685603" y="523529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en-US" sz="2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شاخص های تراکم واحدهای مسکونی</a:t>
            </a:r>
            <a:endParaRPr lang="fa-IR" sz="2400" b="1" dirty="0">
              <a:solidFill>
                <a:schemeClr val="tx1"/>
              </a:solidFill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10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175657" y="1869871"/>
            <a:ext cx="10268032" cy="3504525"/>
            <a:chOff x="1175657" y="1869871"/>
            <a:chExt cx="10268032" cy="3504525"/>
          </a:xfrm>
        </p:grpSpPr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657" y="1869871"/>
              <a:ext cx="10268032" cy="3504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2141517" y="2060515"/>
              <a:ext cx="7534140" cy="3093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fa-IR" sz="1400" dirty="0" smtClean="0">
                  <a:cs typeface="B Titr" panose="00000700000000000000" pitchFamily="2" charset="-78"/>
                </a:rPr>
                <a:t>شاخص های تراکم واحد های مسکونی در نقاط شهری براساس اطلاعات مرکز آمار ایران</a:t>
              </a:r>
              <a:endParaRPr lang="en-US" sz="1400" dirty="0">
                <a:cs typeface="B Titr" panose="00000700000000000000" pitchFamily="2" charset="-78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749920" y="4874655"/>
              <a:ext cx="2317335" cy="3412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400" dirty="0">
                <a:cs typeface="B Titr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06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Elbow Connector 7"/>
          <p:cNvCxnSpPr>
            <a:stCxn id="6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685603" y="523529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en-US" sz="2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شاخص های تراکم واحدهای مسکونی</a:t>
            </a:r>
            <a:endParaRPr lang="fa-IR" sz="2400" b="1" dirty="0">
              <a:solidFill>
                <a:schemeClr val="tx1"/>
              </a:solidFill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10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962444" y="1584101"/>
            <a:ext cx="10794127" cy="3707548"/>
            <a:chOff x="962444" y="1584101"/>
            <a:chExt cx="10794127" cy="3707548"/>
          </a:xfrm>
        </p:grpSpPr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2444" y="1584101"/>
              <a:ext cx="10794127" cy="3707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1964029" y="1807653"/>
              <a:ext cx="8429221" cy="3093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fa-IR" sz="1400" dirty="0" smtClean="0">
                  <a:cs typeface="B Titr" panose="00000700000000000000" pitchFamily="2" charset="-78"/>
                </a:rPr>
                <a:t>شاخص های تراکم واحد های مسکونی در نقاط شهری براساس اطلاعات مرکز آمار ایران</a:t>
              </a:r>
              <a:endParaRPr lang="en-US" sz="1400" dirty="0">
                <a:cs typeface="B Titr" panose="00000700000000000000" pitchFamily="2" charset="-78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646460" y="4789326"/>
              <a:ext cx="2317335" cy="3412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400" dirty="0">
                <a:cs typeface="B Titr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971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Elbow Connector 7"/>
          <p:cNvCxnSpPr>
            <a:stCxn id="6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685603" y="523529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en-US" sz="2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شاخص های تراکم واحدهای مسکونی</a:t>
            </a:r>
            <a:endParaRPr lang="fa-IR" sz="2400" b="1" dirty="0">
              <a:solidFill>
                <a:schemeClr val="tx1"/>
              </a:solidFill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10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146220" y="1509065"/>
            <a:ext cx="10544302" cy="3954590"/>
            <a:chOff x="1146220" y="1509065"/>
            <a:chExt cx="10544302" cy="3954590"/>
          </a:xfrm>
        </p:grpSpPr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6220" y="1509065"/>
              <a:ext cx="10544302" cy="3954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2141517" y="1716209"/>
              <a:ext cx="7534140" cy="3093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fa-IR" sz="1400" dirty="0" smtClean="0">
                  <a:cs typeface="B Titr" panose="00000700000000000000" pitchFamily="2" charset="-78"/>
                </a:rPr>
                <a:t>شاخص های تراکم واحد های مسکونی در نقاط شهری براساس اطلاعات مرکز آمار ایران</a:t>
              </a:r>
              <a:endParaRPr lang="en-US" sz="1400" dirty="0">
                <a:cs typeface="B Titr" panose="00000700000000000000" pitchFamily="2" charset="-78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749920" y="4874655"/>
              <a:ext cx="2317335" cy="3412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400" dirty="0">
                <a:cs typeface="B Titr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037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Elbow Connector 6"/>
          <p:cNvCxnSpPr>
            <a:stCxn id="5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685603" y="523529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400" b="1" dirty="0" smtClean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نحوه تصرف واحدهای مسکونی</a:t>
            </a:r>
            <a:endParaRPr lang="fa-IR" sz="2400" b="1" dirty="0">
              <a:solidFill>
                <a:schemeClr val="tx1"/>
              </a:solidFill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9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084579" y="1652003"/>
            <a:ext cx="10733265" cy="3563941"/>
            <a:chOff x="1084579" y="1652003"/>
            <a:chExt cx="10733265" cy="3563941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4579" y="1652003"/>
              <a:ext cx="10733265" cy="3563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0"/>
            <p:cNvSpPr/>
            <p:nvPr/>
          </p:nvSpPr>
          <p:spPr>
            <a:xfrm>
              <a:off x="3783473" y="1746914"/>
              <a:ext cx="5335476" cy="3093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fa-IR" sz="1400" dirty="0" smtClean="0">
                  <a:cs typeface="B Titr" panose="00000700000000000000" pitchFamily="2" charset="-78"/>
                </a:rPr>
                <a:t>نحوه تصرف واحد مسکونی در نقاط شهری</a:t>
              </a:r>
              <a:endParaRPr lang="en-US" sz="1400" dirty="0">
                <a:cs typeface="B Titr" panose="00000700000000000000" pitchFamily="2" charset="-78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4604" y="4655714"/>
              <a:ext cx="2317335" cy="3412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1400" dirty="0">
                <a:cs typeface="B Titr" panose="000007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3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875461"/>
              </p:ext>
            </p:extLst>
          </p:nvPr>
        </p:nvGraphicFramePr>
        <p:xfrm>
          <a:off x="2665707" y="1452911"/>
          <a:ext cx="6927744" cy="4389120"/>
        </p:xfrm>
        <a:graphic>
          <a:graphicData uri="http://schemas.openxmlformats.org/drawingml/2006/table">
            <a:tbl>
              <a:tblPr rtl="1" firstRow="1" firstCol="1" lastRow="1" lastCol="1" bandRow="1" bandCol="1">
                <a:tableStyleId>{5C22544A-7EE6-4342-B048-85BDC9FD1C3A}</a:tableStyleId>
              </a:tblPr>
              <a:tblGrid>
                <a:gridCol w="1093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05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33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05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سال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متوسط زيربنا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سال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متوسط زيربنا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1354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139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1364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150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1355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142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1365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149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1356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141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1366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157</a:t>
                      </a:r>
                      <a:endParaRPr lang="en-US" sz="16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1357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137</a:t>
                      </a:r>
                      <a:endParaRPr lang="en-US" sz="16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1367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156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1358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134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1368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155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1359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143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1369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157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1360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149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1370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150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1361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127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1371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144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1362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141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1372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137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1363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129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1373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137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5227"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solidFill>
                            <a:schemeClr val="tx1"/>
                          </a:solidFill>
                          <a:effectLst/>
                          <a:cs typeface="B Mitra" panose="00000400000000000000" pitchFamily="2" charset="-78"/>
                        </a:rPr>
                        <a:t> 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 </a:t>
                      </a:r>
                      <a:endParaRPr lang="en-US" sz="1600" b="1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5720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1374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B Mitra" panose="00000400000000000000" pitchFamily="2" charset="-78"/>
                        </a:rPr>
                        <a:t>142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B Mitra" panose="00000400000000000000" pitchFamily="2" charset="-78"/>
                      </a:endParaRPr>
                    </a:p>
                  </a:txBody>
                  <a:tcPr marL="41903" marR="4190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Elbow Connector 6"/>
          <p:cNvCxnSpPr>
            <a:stCxn id="5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685603" y="523529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000" b="1" dirty="0" smtClean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شاخص متوسط زیربنای واحدهای مسکونی شهری</a:t>
            </a:r>
            <a:endParaRPr lang="fa-IR" sz="2000" b="1" dirty="0">
              <a:solidFill>
                <a:schemeClr val="tx1"/>
              </a:solidFill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9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4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11669" y="1"/>
            <a:ext cx="6579476" cy="10408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Elbow Connector 6"/>
          <p:cNvCxnSpPr>
            <a:stCxn id="4" idx="1"/>
          </p:cNvCxnSpPr>
          <p:nvPr/>
        </p:nvCxnSpPr>
        <p:spPr>
          <a:xfrm rot="10800000" flipV="1">
            <a:off x="441291" y="520405"/>
            <a:ext cx="2270378" cy="5597058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3013510" y="193760"/>
            <a:ext cx="5975795" cy="60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0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14154843"/>
              </p:ext>
            </p:extLst>
          </p:nvPr>
        </p:nvGraphicFramePr>
        <p:xfrm>
          <a:off x="2382592" y="1069546"/>
          <a:ext cx="7109138" cy="4896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Picture 4" descr="Related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82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669668" y="1535661"/>
            <a:ext cx="1509455" cy="725107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689467" y="2611431"/>
            <a:ext cx="1489656" cy="57487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دولت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689467" y="3421171"/>
            <a:ext cx="1489656" cy="57487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توسعه شهری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689467" y="4218040"/>
            <a:ext cx="1489656" cy="57487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مردم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689467" y="5015644"/>
            <a:ext cx="1489656" cy="57487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بخش خصوصی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Elbow Connector 19"/>
          <p:cNvCxnSpPr>
            <a:stCxn id="18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6216205" y="349775"/>
            <a:ext cx="5975795" cy="60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0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pic>
        <p:nvPicPr>
          <p:cNvPr id="22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110591475"/>
              </p:ext>
            </p:extLst>
          </p:nvPr>
        </p:nvGraphicFramePr>
        <p:xfrm>
          <a:off x="2176530" y="862755"/>
          <a:ext cx="7196373" cy="4956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9231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669668" y="1535661"/>
            <a:ext cx="1509455" cy="725107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689467" y="2611431"/>
            <a:ext cx="1489656" cy="57487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دولت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689467" y="3421171"/>
            <a:ext cx="1489656" cy="57487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توسعه شهری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689467" y="4218040"/>
            <a:ext cx="1489656" cy="57487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مردم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689467" y="5015644"/>
            <a:ext cx="1489656" cy="57487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بخش خصوصی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Elbow Connector 21"/>
          <p:cNvCxnSpPr>
            <a:stCxn id="20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216205" y="335621"/>
            <a:ext cx="5975795" cy="60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0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304233679"/>
              </p:ext>
            </p:extLst>
          </p:nvPr>
        </p:nvGraphicFramePr>
        <p:xfrm>
          <a:off x="2567608" y="1412776"/>
          <a:ext cx="6768752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4" name="Picture 4" descr="Related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28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669668" y="1535661"/>
            <a:ext cx="1509455" cy="725107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689467" y="2611431"/>
            <a:ext cx="1489656" cy="57487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دولت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689467" y="3421171"/>
            <a:ext cx="1489656" cy="574879"/>
          </a:xfrm>
          <a:prstGeom prst="rect">
            <a:avLst/>
          </a:prstGeom>
          <a:noFill/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توسعه شهری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689467" y="4218040"/>
            <a:ext cx="1489656" cy="57487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مردم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689467" y="5015644"/>
            <a:ext cx="1489656" cy="57487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بخش خصوصی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Elbow Connector 21"/>
          <p:cNvCxnSpPr>
            <a:stCxn id="20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216205" y="244864"/>
            <a:ext cx="5975795" cy="60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0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35354623"/>
              </p:ext>
            </p:extLst>
          </p:nvPr>
        </p:nvGraphicFramePr>
        <p:xfrm>
          <a:off x="2567608" y="1484784"/>
          <a:ext cx="6768752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4" name="Picture 4" descr="Related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04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669668" y="1535661"/>
            <a:ext cx="1509455" cy="725107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689467" y="2611431"/>
            <a:ext cx="1489656" cy="57487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دولت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689467" y="3421171"/>
            <a:ext cx="1489656" cy="574879"/>
          </a:xfrm>
          <a:prstGeom prst="rect">
            <a:avLst/>
          </a:prstGeom>
          <a:noFill/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توسعه شهری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689467" y="4218040"/>
            <a:ext cx="1489656" cy="574879"/>
          </a:xfrm>
          <a:prstGeom prst="rect">
            <a:avLst/>
          </a:prstGeom>
          <a:noFill/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مردم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689467" y="5015644"/>
            <a:ext cx="1489656" cy="57487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1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زمین و بخش خصوصی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Elbow Connector 21"/>
          <p:cNvCxnSpPr>
            <a:stCxn id="20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216205" y="311644"/>
            <a:ext cx="5975795" cy="60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0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عناصر اصلی در سیاست های زمین شهری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58409011"/>
              </p:ext>
            </p:extLst>
          </p:nvPr>
        </p:nvGraphicFramePr>
        <p:xfrm>
          <a:off x="1005019" y="850006"/>
          <a:ext cx="8475358" cy="5115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4" name="Picture 4" descr="Related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11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461749" y="1825575"/>
            <a:ext cx="3960088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>
                <a:cs typeface="B Mitra" panose="00000400000000000000" pitchFamily="2" charset="-78"/>
              </a:rPr>
              <a:t>ملی کردن زمین</a:t>
            </a:r>
            <a:endParaRPr lang="en-US" sz="2400" b="1" dirty="0">
              <a:cs typeface="B Mitra" panose="00000400000000000000" pitchFamily="2" charset="-78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01838" y="5031886"/>
            <a:ext cx="3960088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>
                <a:cs typeface="B Mitra" panose="00000400000000000000" pitchFamily="2" charset="-78"/>
              </a:rPr>
              <a:t>ض</a:t>
            </a:r>
            <a:r>
              <a:rPr lang="fa-IR" sz="2400" b="1">
                <a:cs typeface="B Mitra" panose="00000400000000000000" pitchFamily="2" charset="-78"/>
              </a:rPr>
              <a:t>وابط </a:t>
            </a:r>
            <a:r>
              <a:rPr lang="fa-IR" sz="2400" b="1" dirty="0">
                <a:cs typeface="B Mitra" panose="00000400000000000000" pitchFamily="2" charset="-78"/>
              </a:rPr>
              <a:t>و مقررات</a:t>
            </a:r>
            <a:endParaRPr lang="en-US" sz="2400" b="1" dirty="0">
              <a:cs typeface="B Mitra" panose="00000400000000000000" pitchFamily="2" charset="-78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818281" y="3905248"/>
            <a:ext cx="3960088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>
                <a:cs typeface="B Mitra" panose="00000400000000000000" pitchFamily="2" charset="-78"/>
              </a:rPr>
              <a:t>مشارکت دولت و بخش خصوصی</a:t>
            </a:r>
            <a:endParaRPr lang="en-US" sz="2400" b="1" dirty="0">
              <a:cs typeface="B Mitra" panose="00000400000000000000" pitchFamily="2" charset="-78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102722" y="2942019"/>
            <a:ext cx="3960088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>
                <a:cs typeface="B Mitra" panose="00000400000000000000" pitchFamily="2" charset="-78"/>
              </a:rPr>
              <a:t>تملک اجباری زمین</a:t>
            </a:r>
            <a:endParaRPr lang="en-US" sz="2400" b="1" dirty="0">
              <a:cs typeface="B Mitra" panose="00000400000000000000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811703" y="1844741"/>
            <a:ext cx="2010404" cy="33855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sz="1600" b="1" dirty="0">
                <a:latin typeface="Adobe Arabic" pitchFamily="18" charset="-78"/>
                <a:cs typeface="B Mitra" panose="00000400000000000000" pitchFamily="2" charset="-78"/>
              </a:rPr>
              <a:t>سطح 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487698" y="2993992"/>
            <a:ext cx="2010404" cy="33855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sz="1600" b="1" dirty="0">
                <a:latin typeface="Adobe Arabic" pitchFamily="18" charset="-78"/>
                <a:cs typeface="B Mitra" panose="00000400000000000000" pitchFamily="2" charset="-78"/>
              </a:rPr>
              <a:t>سطح 2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158560" y="3957221"/>
            <a:ext cx="2010404" cy="33855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sz="1600" b="1" dirty="0">
                <a:latin typeface="Adobe Arabic" pitchFamily="18" charset="-78"/>
                <a:cs typeface="B Mitra" panose="00000400000000000000" pitchFamily="2" charset="-78"/>
              </a:rPr>
              <a:t>سطح 3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609656" y="5073665"/>
            <a:ext cx="2010404" cy="33855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sz="1600" b="1" dirty="0">
                <a:latin typeface="Adobe Arabic" pitchFamily="18" charset="-78"/>
                <a:cs typeface="B Mitra" panose="00000400000000000000" pitchFamily="2" charset="-78"/>
              </a:rPr>
              <a:t>سطح 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Elbow Connector 14"/>
          <p:cNvCxnSpPr>
            <a:stCxn id="13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5685603" y="672072"/>
            <a:ext cx="6506397" cy="60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سطوح مداخله دولت در زمین</a:t>
            </a:r>
          </a:p>
        </p:txBody>
      </p:sp>
      <p:sp>
        <p:nvSpPr>
          <p:cNvPr id="6" name="Up Arrow 5"/>
          <p:cNvSpPr/>
          <p:nvPr/>
        </p:nvSpPr>
        <p:spPr>
          <a:xfrm>
            <a:off x="10812432" y="1983996"/>
            <a:ext cx="1050944" cy="3539725"/>
          </a:xfrm>
          <a:prstGeom prst="up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37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" name="Rectangle 27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29" name="Elbow Connector 28"/>
          <p:cNvCxnSpPr>
            <a:stCxn id="26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5685603" y="523529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اصول، ضرورت ها و انتظارات از سیاست های زمین در بخش مسکن </a:t>
            </a:r>
          </a:p>
        </p:txBody>
      </p:sp>
      <p:pic>
        <p:nvPicPr>
          <p:cNvPr id="39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228" y="1590703"/>
            <a:ext cx="455422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228" y="2353666"/>
            <a:ext cx="455422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227" y="3073746"/>
            <a:ext cx="455422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228" y="3771510"/>
            <a:ext cx="455422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/>
          <p:cNvSpPr/>
          <p:nvPr/>
        </p:nvSpPr>
        <p:spPr>
          <a:xfrm>
            <a:off x="6022052" y="1555068"/>
            <a:ext cx="53688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تعریف و نگه داشت سهم مطلوب قیمت زمین در مسکن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022049" y="2315842"/>
            <a:ext cx="53688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حفظ محیط زیست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001555" y="3052587"/>
            <a:ext cx="53688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تامین مسکن برای همه اقشار جامعه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022049" y="3735846"/>
            <a:ext cx="536885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آماده سازی (تامین زیرساخت و تجهیزات)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022049" y="4434055"/>
            <a:ext cx="5368851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b="1" dirty="0">
                <a:latin typeface="Adobe Arabic" pitchFamily="18" charset="-78"/>
                <a:cs typeface="B Mitra" panose="00000400000000000000" pitchFamily="2" charset="-78"/>
              </a:rPr>
              <a:t>مدیریت گسترش و توسعه شهری (مکان یابی صحیح زمین های توسعه شهری)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001555" y="5220416"/>
            <a:ext cx="5368850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وجود بانک و سامانه اطلاعات دقیق از وضعیت زمین و جایگاه آن در مسکن</a:t>
            </a:r>
          </a:p>
        </p:txBody>
      </p:sp>
      <p:pic>
        <p:nvPicPr>
          <p:cNvPr id="30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432" y="4477244"/>
            <a:ext cx="455422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432" y="5260261"/>
            <a:ext cx="455422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381" y="1562922"/>
            <a:ext cx="390399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539" y="2340376"/>
            <a:ext cx="390399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Rectangle 46"/>
          <p:cNvSpPr/>
          <p:nvPr/>
        </p:nvSpPr>
        <p:spPr>
          <a:xfrm>
            <a:off x="592151" y="1555068"/>
            <a:ext cx="4655882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استفاده بهینه از زمین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92151" y="2314715"/>
            <a:ext cx="4655882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جلوگیری از بورس بازی</a:t>
            </a:r>
          </a:p>
        </p:txBody>
      </p:sp>
      <p:pic>
        <p:nvPicPr>
          <p:cNvPr id="49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537" y="3087904"/>
            <a:ext cx="390399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Rectangle 49"/>
          <p:cNvSpPr/>
          <p:nvPr/>
        </p:nvSpPr>
        <p:spPr>
          <a:xfrm>
            <a:off x="592151" y="3038111"/>
            <a:ext cx="4655882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تعریف تراکم های بهینه برای شهرهای مختلف</a:t>
            </a:r>
          </a:p>
        </p:txBody>
      </p:sp>
      <p:sp>
        <p:nvSpPr>
          <p:cNvPr id="51" name="Rectangle 50"/>
          <p:cNvSpPr/>
          <p:nvPr/>
        </p:nvSpPr>
        <p:spPr>
          <a:xfrm>
            <a:off x="623063" y="3718281"/>
            <a:ext cx="462497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r" rtl="1"/>
            <a:r>
              <a:rPr lang="fa-IR" sz="2000" b="1" dirty="0">
                <a:latin typeface="Adobe Arabic" pitchFamily="18" charset="-78"/>
                <a:cs typeface="B Mitra" panose="00000400000000000000" pitchFamily="2" charset="-78"/>
              </a:rPr>
              <a:t>مشارکت همه بخش ها (دولتی، خصوصی و ...)</a:t>
            </a:r>
          </a:p>
        </p:txBody>
      </p:sp>
      <p:pic>
        <p:nvPicPr>
          <p:cNvPr id="52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433" y="3762255"/>
            <a:ext cx="390399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8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 rot="5400000">
            <a:off x="8098665" y="271529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Elbow Connector 35"/>
          <p:cNvCxnSpPr>
            <a:stCxn id="32" idx="1"/>
          </p:cNvCxnSpPr>
          <p:nvPr/>
        </p:nvCxnSpPr>
        <p:spPr>
          <a:xfrm rot="16200000" flipH="1" flipV="1">
            <a:off x="3195376" y="-2329454"/>
            <a:ext cx="5978151" cy="10637057"/>
          </a:xfrm>
          <a:prstGeom prst="bentConnector4">
            <a:avLst>
              <a:gd name="adj1" fmla="val 54"/>
              <a:gd name="adj2" fmla="val 99540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 rot="5400000">
            <a:off x="8218243" y="2622678"/>
            <a:ext cx="6506397" cy="749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8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ذینفعان و ذینفوذان در زمین شهری</a:t>
            </a:r>
          </a:p>
        </p:txBody>
      </p:sp>
      <p:pic>
        <p:nvPicPr>
          <p:cNvPr id="40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746343" y="178640"/>
            <a:ext cx="8184161" cy="5765824"/>
            <a:chOff x="1746343" y="178640"/>
            <a:chExt cx="8184161" cy="576582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746343" y="178640"/>
              <a:ext cx="8184161" cy="5765824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1751526" y="191519"/>
              <a:ext cx="2112135" cy="55545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a-IR" sz="1400" b="1" dirty="0" smtClean="0">
                  <a:solidFill>
                    <a:schemeClr val="tx1"/>
                  </a:solidFill>
                  <a:cs typeface="B Mitra" panose="00000400000000000000" pitchFamily="2" charset="-78"/>
                </a:rPr>
                <a:t>دیدگاه های توسعه شهری</a:t>
              </a:r>
            </a:p>
            <a:p>
              <a:pPr algn="ctr"/>
              <a:r>
                <a:rPr lang="fa-IR" sz="1400" b="1" dirty="0" smtClean="0">
                  <a:solidFill>
                    <a:schemeClr val="tx1"/>
                  </a:solidFill>
                  <a:cs typeface="B Mitra" panose="00000400000000000000" pitchFamily="2" charset="-78"/>
                </a:rPr>
                <a:t>(معیارهای شهرسازی)</a:t>
              </a:r>
              <a:endParaRPr lang="en-US" sz="1400" b="1" dirty="0">
                <a:solidFill>
                  <a:schemeClr val="tx1"/>
                </a:solidFill>
                <a:cs typeface="B Mitra" panose="000004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191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4766" y1="15039" x2="44336" y2="5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025" y="2132857"/>
            <a:ext cx="480045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327236" y="2132857"/>
            <a:ext cx="300330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b="1" dirty="0">
                <a:latin typeface="Adobe Arabic" pitchFamily="18" charset="-78"/>
                <a:cs typeface="B Titr" panose="00000700000000000000" pitchFamily="2" charset="-78"/>
              </a:rPr>
              <a:t>زمین و مصرف آب</a:t>
            </a:r>
            <a:endParaRPr lang="fa-IR" dirty="0"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8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4766" y1="15039" x2="44336" y2="5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025" y="2911125"/>
            <a:ext cx="480045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4766" y1="15039" x2="44336" y2="5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024" y="4454574"/>
            <a:ext cx="480045" cy="37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4766" y1="15039" x2="44336" y2="5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024" y="3693679"/>
            <a:ext cx="480045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4766" y1="15039" x2="44336" y2="5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558" y="2132857"/>
            <a:ext cx="480045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327236" y="2911125"/>
            <a:ext cx="300330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b="1" dirty="0">
                <a:latin typeface="Adobe Arabic" pitchFamily="18" charset="-78"/>
                <a:cs typeface="B Titr" panose="00000700000000000000" pitchFamily="2" charset="-78"/>
              </a:rPr>
              <a:t>زمین و مصرف انرژی</a:t>
            </a:r>
            <a:endParaRPr lang="fa-IR" dirty="0">
              <a:latin typeface="Adobe Arabic" pitchFamily="18" charset="-78"/>
              <a:cs typeface="B Titr" panose="000007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27236" y="3693679"/>
            <a:ext cx="300330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b="1" dirty="0">
                <a:latin typeface="Adobe Arabic" pitchFamily="18" charset="-78"/>
                <a:cs typeface="B Titr" panose="00000700000000000000" pitchFamily="2" charset="-78"/>
              </a:rPr>
              <a:t>زمین و کشاورزی</a:t>
            </a:r>
            <a:endParaRPr lang="fa-IR" dirty="0">
              <a:latin typeface="Adobe Arabic" pitchFamily="18" charset="-78"/>
              <a:cs typeface="B Titr" panose="000007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27237" y="4454573"/>
            <a:ext cx="300330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b="1" dirty="0">
                <a:latin typeface="Adobe Arabic" pitchFamily="18" charset="-78"/>
                <a:cs typeface="B Titr" panose="00000700000000000000" pitchFamily="2" charset="-78"/>
              </a:rPr>
              <a:t>زمین و تغییرات اقلیمی</a:t>
            </a:r>
            <a:endParaRPr lang="fa-IR" dirty="0">
              <a:latin typeface="Adobe Arabic" pitchFamily="18" charset="-78"/>
              <a:cs typeface="B Titr" panose="000007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50772" y="2132857"/>
            <a:ext cx="300330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b="1" dirty="0">
                <a:latin typeface="Adobe Arabic" pitchFamily="18" charset="-78"/>
                <a:cs typeface="B Titr" panose="00000700000000000000" pitchFamily="2" charset="-78"/>
              </a:rPr>
              <a:t>زمین و آمایش سرزمین</a:t>
            </a:r>
            <a:endParaRPr lang="fa-IR" dirty="0"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16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4766" y1="15039" x2="44336" y2="5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561" y="2975761"/>
            <a:ext cx="480045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2150772" y="2975761"/>
            <a:ext cx="300330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b="1" dirty="0">
                <a:latin typeface="Adobe Arabic" pitchFamily="18" charset="-78"/>
                <a:cs typeface="B Titr" panose="00000700000000000000" pitchFamily="2" charset="-78"/>
              </a:rPr>
              <a:t>زمین و اشتغال</a:t>
            </a:r>
            <a:endParaRPr lang="fa-IR" dirty="0">
              <a:latin typeface="Adobe Arabic" pitchFamily="18" charset="-78"/>
              <a:cs typeface="B Titr" panose="00000700000000000000" pitchFamily="2" charset="-78"/>
            </a:endParaRPr>
          </a:p>
        </p:txBody>
      </p:sp>
      <p:pic>
        <p:nvPicPr>
          <p:cNvPr id="18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4766" y1="15039" x2="44336" y2="5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561" y="3754029"/>
            <a:ext cx="480045" cy="39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mohamad\Desktop\photo_2015-12-16_11-07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84766" y1="15039" x2="44336" y2="5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561" y="4409145"/>
            <a:ext cx="480045" cy="37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2150772" y="3754029"/>
            <a:ext cx="300330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b="1" dirty="0">
                <a:latin typeface="Adobe Arabic" pitchFamily="18" charset="-78"/>
                <a:cs typeface="B Titr" panose="00000700000000000000" pitchFamily="2" charset="-78"/>
              </a:rPr>
              <a:t>زمین و عدالت فضایی</a:t>
            </a:r>
            <a:endParaRPr lang="fa-IR" dirty="0">
              <a:latin typeface="Adobe Arabic" pitchFamily="18" charset="-78"/>
              <a:cs typeface="B Titr" panose="00000700000000000000" pitchFamily="2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118038" y="4456679"/>
            <a:ext cx="300330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fa-IR" b="1" dirty="0">
                <a:latin typeface="Adobe Arabic" pitchFamily="18" charset="-78"/>
                <a:cs typeface="B Titr" panose="00000700000000000000" pitchFamily="2" charset="-78"/>
              </a:rPr>
              <a:t>زمین و سکونتگاه های غیر رسمی</a:t>
            </a:r>
            <a:endParaRPr lang="fa-IR" dirty="0">
              <a:latin typeface="Adobe Arabic" pitchFamily="18" charset="-78"/>
              <a:cs typeface="B Titr" panose="00000700000000000000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B Titr" panose="00000700000000000000" pitchFamily="2" charset="-78"/>
            </a:endParaRPr>
          </a:p>
        </p:txBody>
      </p:sp>
      <p:cxnSp>
        <p:nvCxnSpPr>
          <p:cNvPr id="29" name="Elbow Connector 28"/>
          <p:cNvCxnSpPr>
            <a:stCxn id="27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5685603" y="672072"/>
            <a:ext cx="6506397" cy="601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/>
            <a:r>
              <a:rPr lang="fa-IR" sz="28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چالش های نوین در </a:t>
            </a:r>
            <a:r>
              <a:rPr lang="fa-IR" sz="24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سیاست</a:t>
            </a:r>
            <a:r>
              <a:rPr lang="fa-IR" sz="2800" b="1" dirty="0">
                <a:solidFill>
                  <a:schemeClr val="tx1"/>
                </a:solidFill>
                <a:latin typeface="Adobe Arabic" pitchFamily="18" charset="-78"/>
                <a:cs typeface="B Titr" panose="00000700000000000000" pitchFamily="2" charset="-78"/>
              </a:rPr>
              <a:t> های زمین شهری ایران</a:t>
            </a:r>
          </a:p>
        </p:txBody>
      </p:sp>
      <p:pic>
        <p:nvPicPr>
          <p:cNvPr id="31" name="Picture 4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1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83369" y="304799"/>
            <a:ext cx="6808631" cy="89916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Elbow Connector 5"/>
          <p:cNvCxnSpPr>
            <a:stCxn id="4" idx="1"/>
          </p:cNvCxnSpPr>
          <p:nvPr/>
        </p:nvCxnSpPr>
        <p:spPr>
          <a:xfrm rot="10800000" flipV="1">
            <a:off x="347739" y="754380"/>
            <a:ext cx="5035631" cy="5363082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>
                <a:cs typeface="B Titr" panose="00000700000000000000" pitchFamily="2" charset="-78"/>
              </a:rPr>
              <a:t>نتیجه گیری:  ضرورت ها در  سیاستهای آینده زمین شهری ایران</a:t>
            </a:r>
            <a:endParaRPr lang="en-US" sz="20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089" y="1690688"/>
            <a:ext cx="10515600" cy="4351338"/>
          </a:xfrm>
        </p:spPr>
        <p:txBody>
          <a:bodyPr>
            <a:noAutofit/>
          </a:bodyPr>
          <a:lstStyle/>
          <a:p>
            <a:pPr marL="457200" indent="-457200" algn="just" rtl="1">
              <a:lnSpc>
                <a:spcPct val="100000"/>
              </a:lnSpc>
              <a:buFont typeface="+mj-lt"/>
              <a:buAutoNum type="arabicPeriod"/>
            </a:pPr>
            <a:r>
              <a:rPr lang="fa-IR" sz="2200" b="1" dirty="0" smtClean="0">
                <a:cs typeface="B Mitra" panose="00000400000000000000" pitchFamily="2" charset="-78"/>
              </a:rPr>
              <a:t>ارزیابی دقیق و جامع اثرات </a:t>
            </a:r>
            <a:r>
              <a:rPr lang="fa-IR" sz="2200" b="1" dirty="0" smtClean="0">
                <a:cs typeface="B Mitra" panose="00000400000000000000" pitchFamily="2" charset="-78"/>
              </a:rPr>
              <a:t>سیاست ها </a:t>
            </a:r>
            <a:r>
              <a:rPr lang="fa-IR" sz="2200" b="1" dirty="0" smtClean="0">
                <a:cs typeface="B Mitra" panose="00000400000000000000" pitchFamily="2" charset="-78"/>
              </a:rPr>
              <a:t>و قوانین زمین بر وضعیت مسکن کشور.</a:t>
            </a:r>
          </a:p>
          <a:p>
            <a:pPr marL="457200" lvl="0" indent="-457200" algn="just" rtl="1">
              <a:lnSpc>
                <a:spcPct val="100000"/>
              </a:lnSpc>
              <a:buFont typeface="+mj-lt"/>
              <a:buAutoNum type="arabicPeriod"/>
            </a:pPr>
            <a:r>
              <a:rPr lang="fa-IR" sz="2200" b="1" dirty="0" smtClean="0">
                <a:cs typeface="B Mitra" panose="00000400000000000000" pitchFamily="2" charset="-78"/>
              </a:rPr>
              <a:t>ارزیابی اثرات </a:t>
            </a:r>
            <a:r>
              <a:rPr lang="ar-SA" sz="2200" b="1" dirty="0" smtClean="0">
                <a:cs typeface="B Mitra" panose="00000400000000000000" pitchFamily="2" charset="-78"/>
              </a:rPr>
              <a:t>مدیریت یکپارچه زمین شهری و تفرق سیاسی و عملکردی در توفیق یا عدم توفیق واگذاری زمین شهری در ایران</a:t>
            </a:r>
            <a:r>
              <a:rPr lang="fa-IR" sz="2200" b="1" dirty="0" smtClean="0">
                <a:cs typeface="B Mitra" panose="00000400000000000000" pitchFamily="2" charset="-78"/>
              </a:rPr>
              <a:t>.</a:t>
            </a:r>
            <a:endParaRPr lang="en-US" sz="2200" b="1" i="1" dirty="0" smtClean="0">
              <a:cs typeface="B Mitra" panose="00000400000000000000" pitchFamily="2" charset="-78"/>
            </a:endParaRPr>
          </a:p>
          <a:p>
            <a:pPr marL="457200" indent="-457200" algn="just" rtl="1">
              <a:lnSpc>
                <a:spcPct val="100000"/>
              </a:lnSpc>
              <a:buFont typeface="+mj-lt"/>
              <a:buAutoNum type="arabicPeriod"/>
            </a:pPr>
            <a:r>
              <a:rPr lang="fa-IR" sz="2200" b="1" dirty="0" smtClean="0">
                <a:cs typeface="B Mitra" panose="00000400000000000000" pitchFamily="2" charset="-78"/>
              </a:rPr>
              <a:t>تدوین اصول، معیارها و </a:t>
            </a:r>
            <a:r>
              <a:rPr lang="ar-SA" sz="2200" b="1" dirty="0" smtClean="0">
                <a:cs typeface="B Mitra" panose="00000400000000000000" pitchFamily="2" charset="-78"/>
              </a:rPr>
              <a:t>چارچوب </a:t>
            </a:r>
            <a:r>
              <a:rPr lang="fa-IR" sz="2200" b="1" dirty="0" smtClean="0">
                <a:cs typeface="B Mitra" panose="00000400000000000000" pitchFamily="2" charset="-78"/>
              </a:rPr>
              <a:t>برای </a:t>
            </a:r>
            <a:r>
              <a:rPr lang="ar-SA" sz="2200" b="1" dirty="0" smtClean="0">
                <a:cs typeface="B Mitra" panose="00000400000000000000" pitchFamily="2" charset="-78"/>
              </a:rPr>
              <a:t>مدل مطلوب (بهینه) سیاستهای زمین شهری</a:t>
            </a:r>
            <a:r>
              <a:rPr lang="fa-IR" sz="2200" b="1" dirty="0" smtClean="0">
                <a:cs typeface="B Mitra" panose="00000400000000000000" pitchFamily="2" charset="-78"/>
              </a:rPr>
              <a:t>.</a:t>
            </a:r>
            <a:endParaRPr lang="en-US" sz="2200" b="1" i="1" dirty="0" smtClean="0">
              <a:cs typeface="B Mitra" panose="00000400000000000000" pitchFamily="2" charset="-78"/>
            </a:endParaRPr>
          </a:p>
          <a:p>
            <a:pPr marL="457200" lvl="0" indent="-457200" algn="just" rtl="1">
              <a:lnSpc>
                <a:spcPct val="100000"/>
              </a:lnSpc>
              <a:buFont typeface="+mj-lt"/>
              <a:buAutoNum type="arabicPeriod"/>
            </a:pPr>
            <a:r>
              <a:rPr lang="fa-IR" sz="2200" b="1" dirty="0" smtClean="0">
                <a:cs typeface="B Mitra" panose="00000400000000000000" pitchFamily="2" charset="-78"/>
              </a:rPr>
              <a:t>تدوین مدل و </a:t>
            </a:r>
            <a:r>
              <a:rPr lang="ar-SA" sz="2200" b="1" dirty="0" smtClean="0">
                <a:cs typeface="B Mitra" panose="00000400000000000000" pitchFamily="2" charset="-78"/>
              </a:rPr>
              <a:t>سياست </a:t>
            </a:r>
            <a:r>
              <a:rPr lang="ar-SA" sz="2200" b="1" dirty="0">
                <a:cs typeface="B Mitra" panose="00000400000000000000" pitchFamily="2" charset="-78"/>
              </a:rPr>
              <a:t>های </a:t>
            </a:r>
            <a:r>
              <a:rPr lang="ar-SA" sz="2200" b="1" dirty="0" smtClean="0">
                <a:cs typeface="B Mitra" panose="00000400000000000000" pitchFamily="2" charset="-78"/>
              </a:rPr>
              <a:t>بهينه </a:t>
            </a:r>
            <a:r>
              <a:rPr lang="ar-SA" sz="2200" b="1" dirty="0">
                <a:cs typeface="B Mitra" panose="00000400000000000000" pitchFamily="2" charset="-78"/>
              </a:rPr>
              <a:t>زمين شهري در ايران با لحاظ نمودن ابعاد اقتصادي، اجتماعي، سياسي، كالبدي و</a:t>
            </a:r>
            <a:r>
              <a:rPr lang="ar-SA" sz="2200" b="1" dirty="0" smtClean="0">
                <a:cs typeface="B Mitra" panose="00000400000000000000" pitchFamily="2" charset="-78"/>
              </a:rPr>
              <a:t>...</a:t>
            </a:r>
            <a:r>
              <a:rPr lang="fa-IR" sz="2200" b="1" dirty="0" smtClean="0">
                <a:cs typeface="B Mitra" panose="00000400000000000000" pitchFamily="2" charset="-78"/>
              </a:rPr>
              <a:t>.</a:t>
            </a:r>
            <a:endParaRPr lang="en-US" sz="2200" b="1" i="1" dirty="0">
              <a:cs typeface="B Mitra" panose="00000400000000000000" pitchFamily="2" charset="-78"/>
            </a:endParaRPr>
          </a:p>
          <a:p>
            <a:pPr marL="457200" lvl="0" indent="-457200" algn="just" rtl="1">
              <a:lnSpc>
                <a:spcPct val="100000"/>
              </a:lnSpc>
              <a:buFont typeface="+mj-lt"/>
              <a:buAutoNum type="arabicPeriod"/>
            </a:pPr>
            <a:r>
              <a:rPr lang="fa-IR" sz="2200" b="1" dirty="0" smtClean="0">
                <a:cs typeface="B Mitra" panose="00000400000000000000" pitchFamily="2" charset="-78"/>
              </a:rPr>
              <a:t>تدوین </a:t>
            </a:r>
            <a:r>
              <a:rPr lang="ar-SA" sz="2200" b="1" dirty="0" smtClean="0">
                <a:cs typeface="B Mitra" panose="00000400000000000000" pitchFamily="2" charset="-78"/>
              </a:rPr>
              <a:t>نقشه </a:t>
            </a:r>
            <a:r>
              <a:rPr lang="ar-SA" sz="2200" b="1" dirty="0">
                <a:cs typeface="B Mitra" panose="00000400000000000000" pitchFamily="2" charset="-78"/>
              </a:rPr>
              <a:t>راه اصلاح </a:t>
            </a:r>
            <a:r>
              <a:rPr lang="fa-IR" sz="2200" b="1" dirty="0" smtClean="0">
                <a:cs typeface="B Mitra" panose="00000400000000000000" pitchFamily="2" charset="-78"/>
              </a:rPr>
              <a:t>سیاست های</a:t>
            </a:r>
            <a:r>
              <a:rPr lang="ar-SA" sz="2200" b="1" dirty="0" smtClean="0">
                <a:cs typeface="B Mitra" panose="00000400000000000000" pitchFamily="2" charset="-78"/>
              </a:rPr>
              <a:t> </a:t>
            </a:r>
            <a:r>
              <a:rPr lang="ar-SA" sz="2200" b="1" dirty="0">
                <a:cs typeface="B Mitra" panose="00000400000000000000" pitchFamily="2" charset="-78"/>
              </a:rPr>
              <a:t>زمین شهری در </a:t>
            </a:r>
            <a:r>
              <a:rPr lang="ar-SA" sz="2200" b="1" dirty="0" smtClean="0">
                <a:cs typeface="B Mitra" panose="00000400000000000000" pitchFamily="2" charset="-78"/>
              </a:rPr>
              <a:t>ایران</a:t>
            </a:r>
            <a:r>
              <a:rPr lang="fa-IR" sz="2200" b="1" dirty="0" smtClean="0">
                <a:cs typeface="B Mitra" panose="00000400000000000000" pitchFamily="2" charset="-78"/>
              </a:rPr>
              <a:t>.</a:t>
            </a:r>
            <a:endParaRPr lang="en-US" sz="2200" b="1" i="1" dirty="0">
              <a:cs typeface="B Mitra" panose="00000400000000000000" pitchFamily="2" charset="-78"/>
            </a:endParaRPr>
          </a:p>
          <a:p>
            <a:pPr marL="457200" lvl="0" indent="-457200" algn="just" rtl="1">
              <a:lnSpc>
                <a:spcPct val="100000"/>
              </a:lnSpc>
              <a:buFont typeface="+mj-lt"/>
              <a:buAutoNum type="arabicPeriod"/>
            </a:pPr>
            <a:r>
              <a:rPr lang="fa-IR" sz="2200" b="1" dirty="0" smtClean="0">
                <a:cs typeface="B Mitra" panose="00000400000000000000" pitchFamily="2" charset="-78"/>
              </a:rPr>
              <a:t>تدوین </a:t>
            </a:r>
            <a:r>
              <a:rPr lang="ar-SA" sz="2200" b="1" dirty="0" smtClean="0">
                <a:cs typeface="B Mitra" panose="00000400000000000000" pitchFamily="2" charset="-78"/>
              </a:rPr>
              <a:t>شرایط </a:t>
            </a:r>
            <a:r>
              <a:rPr lang="ar-SA" sz="2200" b="1" dirty="0">
                <a:cs typeface="B Mitra" panose="00000400000000000000" pitchFamily="2" charset="-78"/>
              </a:rPr>
              <a:t>تحقق </a:t>
            </a:r>
            <a:r>
              <a:rPr lang="fa-IR" sz="2200" b="1" dirty="0" smtClean="0">
                <a:cs typeface="B Mitra" panose="00000400000000000000" pitchFamily="2" charset="-78"/>
              </a:rPr>
              <a:t>مدل و </a:t>
            </a:r>
            <a:r>
              <a:rPr lang="fa-IR" sz="2200" b="1" dirty="0" smtClean="0">
                <a:cs typeface="B Mitra" panose="00000400000000000000" pitchFamily="2" charset="-78"/>
              </a:rPr>
              <a:t>سیاست های </a:t>
            </a:r>
            <a:r>
              <a:rPr lang="fa-IR" sz="2200" b="1" dirty="0" smtClean="0">
                <a:cs typeface="B Mitra" panose="00000400000000000000" pitchFamily="2" charset="-78"/>
              </a:rPr>
              <a:t>جدید</a:t>
            </a:r>
            <a:r>
              <a:rPr lang="ar-SA" sz="2200" b="1" dirty="0" smtClean="0">
                <a:cs typeface="B Mitra" panose="00000400000000000000" pitchFamily="2" charset="-78"/>
              </a:rPr>
              <a:t> </a:t>
            </a:r>
            <a:r>
              <a:rPr lang="ar-SA" sz="2200" b="1" dirty="0">
                <a:cs typeface="B Mitra" panose="00000400000000000000" pitchFamily="2" charset="-78"/>
              </a:rPr>
              <a:t>سیاستهای زمین </a:t>
            </a:r>
            <a:r>
              <a:rPr lang="ar-SA" sz="2200" b="1" dirty="0" smtClean="0">
                <a:cs typeface="B Mitra" panose="00000400000000000000" pitchFamily="2" charset="-78"/>
              </a:rPr>
              <a:t>شهری</a:t>
            </a:r>
            <a:r>
              <a:rPr lang="fa-IR" sz="2200" b="1" dirty="0" smtClean="0">
                <a:cs typeface="B Mitra" panose="00000400000000000000" pitchFamily="2" charset="-78"/>
              </a:rPr>
              <a:t>.</a:t>
            </a:r>
          </a:p>
          <a:p>
            <a:pPr marL="457200" lvl="0" indent="-457200" algn="just" rtl="1">
              <a:lnSpc>
                <a:spcPct val="100000"/>
              </a:lnSpc>
              <a:buFont typeface="+mj-lt"/>
              <a:buAutoNum type="arabicPeriod"/>
            </a:pPr>
            <a:endParaRPr lang="fa-IR" sz="2200" dirty="0" smtClean="0">
              <a:cs typeface="B Mitra" panose="00000400000000000000" pitchFamily="2" charset="-78"/>
            </a:endParaRPr>
          </a:p>
          <a:p>
            <a:pPr marL="457200" lvl="0" indent="-457200" algn="just" rtl="1">
              <a:lnSpc>
                <a:spcPct val="100000"/>
              </a:lnSpc>
              <a:buFont typeface="+mj-lt"/>
              <a:buAutoNum type="arabicPeriod"/>
            </a:pPr>
            <a:endParaRPr lang="en-US" sz="2200" i="1" dirty="0">
              <a:cs typeface="B Mitra" panose="00000400000000000000" pitchFamily="2" charset="-78"/>
            </a:endParaRPr>
          </a:p>
        </p:txBody>
      </p:sp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32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83369" y="-38636"/>
            <a:ext cx="6808631" cy="13780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5995115"/>
            <a:ext cx="12192000" cy="862885"/>
          </a:xfrm>
          <a:prstGeom prst="rect">
            <a:avLst/>
          </a:prstGeom>
          <a:solidFill>
            <a:srgbClr val="664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Elbow Connector 6"/>
          <p:cNvCxnSpPr>
            <a:stCxn id="5" idx="1"/>
          </p:cNvCxnSpPr>
          <p:nvPr/>
        </p:nvCxnSpPr>
        <p:spPr>
          <a:xfrm rot="10800000" flipV="1">
            <a:off x="347731" y="650383"/>
            <a:ext cx="5035639" cy="5428445"/>
          </a:xfrm>
          <a:prstGeom prst="bentConnector2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4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95115"/>
            <a:ext cx="862885" cy="86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689" y="5995115"/>
            <a:ext cx="748311" cy="8628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3436" y="3487119"/>
            <a:ext cx="5749871" cy="2278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dirty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  <a:latin typeface="IranNastaliq" panose="02020505000000020003" pitchFamily="18" charset="0"/>
                <a:cs typeface="B Titr" panose="00000700000000000000" pitchFamily="2" charset="-78"/>
              </a:rPr>
              <a:t>با </a:t>
            </a:r>
            <a:r>
              <a:rPr lang="fa-IR" sz="4000" dirty="0" smtClean="0">
                <a:ln w="0"/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  <a:latin typeface="IranNastaliq" panose="02020505000000020003" pitchFamily="18" charset="0"/>
                <a:cs typeface="B Titr" panose="00000700000000000000" pitchFamily="2" charset="-78"/>
              </a:rPr>
              <a:t>تشکر</a:t>
            </a:r>
            <a:endParaRPr lang="en-US" sz="4000" dirty="0">
              <a:ln w="0"/>
              <a:solidFill>
                <a:schemeClr val="tx1"/>
              </a:solidFill>
              <a:effectLst>
                <a:reflection blurRad="6350" stA="53000" endA="300" endPos="35500" dir="5400000" sy="-90000" algn="bl" rotWithShape="0"/>
              </a:effectLst>
              <a:latin typeface="IranNastaliq" panose="02020505000000020003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4847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1044</Words>
  <Application>Microsoft Office PowerPoint</Application>
  <PresentationFormat>Widescreen</PresentationFormat>
  <Paragraphs>208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1" baseType="lpstr">
      <vt:lpstr>Adobe Arabic</vt:lpstr>
      <vt:lpstr>Arial</vt:lpstr>
      <vt:lpstr>B Mitra</vt:lpstr>
      <vt:lpstr>B Titr</vt:lpstr>
      <vt:lpstr>BNazanin,Bold</vt:lpstr>
      <vt:lpstr>Calibri</vt:lpstr>
      <vt:lpstr>Calibri Light</vt:lpstr>
      <vt:lpstr>IranNastaliq</vt:lpstr>
      <vt:lpstr>Times New Roman</vt:lpstr>
      <vt:lpstr>Wingdings</vt:lpstr>
      <vt:lpstr>Office Theme</vt:lpstr>
      <vt:lpstr>    اثرات قوانین زمین شهری ایران بر وضعیت مسکن   </vt:lpstr>
      <vt:lpstr>PowerPoint Presentation</vt:lpstr>
      <vt:lpstr>PowerPoint Presentation</vt:lpstr>
      <vt:lpstr>سیر تحول سیاست های زمین شهری ایران</vt:lpstr>
      <vt:lpstr>قوانین مهم پس از انقلاب اسلامی</vt:lpstr>
      <vt:lpstr>PowerPoint Presentation</vt:lpstr>
      <vt:lpstr>جمعیت کشور 97-1335</vt:lpstr>
      <vt:lpstr>تغییرات جمعیت و خانوار کل کشور در نقاط شهري و روستایی 90-1335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نتیجه گیری:  ضرورت ها در  سیاستهای آینده زمین شهری ایران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mehrdad rahmani</dc:creator>
  <cp:lastModifiedBy>User</cp:lastModifiedBy>
  <cp:revision>77</cp:revision>
  <dcterms:created xsi:type="dcterms:W3CDTF">2018-08-03T14:34:51Z</dcterms:created>
  <dcterms:modified xsi:type="dcterms:W3CDTF">2018-08-05T09:53:29Z</dcterms:modified>
</cp:coreProperties>
</file>